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147481035" r:id="rId3"/>
    <p:sldId id="266" r:id="rId4"/>
    <p:sldId id="258" r:id="rId5"/>
    <p:sldId id="259" r:id="rId6"/>
    <p:sldId id="260" r:id="rId7"/>
    <p:sldId id="261" r:id="rId8"/>
    <p:sldId id="262" r:id="rId9"/>
    <p:sldId id="263" r:id="rId10"/>
    <p:sldId id="271" r:id="rId11"/>
    <p:sldId id="267" r:id="rId12"/>
    <p:sldId id="2147479838" r:id="rId13"/>
    <p:sldId id="2147480203" r:id="rId14"/>
    <p:sldId id="272" r:id="rId15"/>
    <p:sldId id="274" r:id="rId16"/>
    <p:sldId id="2147480190" r:id="rId17"/>
    <p:sldId id="2147479810" r:id="rId18"/>
    <p:sldId id="2147479830" r:id="rId19"/>
    <p:sldId id="2147480206" r:id="rId20"/>
    <p:sldId id="2147480197" r:id="rId21"/>
    <p:sldId id="2147479848" r:id="rId22"/>
    <p:sldId id="2147477230" r:id="rId23"/>
    <p:sldId id="2147481324" r:id="rId24"/>
    <p:sldId id="2147480193" r:id="rId25"/>
    <p:sldId id="2147480207" r:id="rId26"/>
    <p:sldId id="2147480209" r:id="rId27"/>
    <p:sldId id="2147480210" r:id="rId28"/>
    <p:sldId id="2147480211" r:id="rId29"/>
    <p:sldId id="2147480166" r:id="rId30"/>
    <p:sldId id="2076138478" r:id="rId31"/>
    <p:sldId id="2147470521" r:id="rId32"/>
    <p:sldId id="2147481325" r:id="rId33"/>
    <p:sldId id="2147480198" r:id="rId34"/>
    <p:sldId id="2147480201" r:id="rId35"/>
    <p:sldId id="214748020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10C976-EEA5-4B5F-ABFB-801A8D714B78}">
          <p14:sldIdLst>
            <p14:sldId id="256"/>
            <p14:sldId id="2147481035"/>
            <p14:sldId id="266"/>
            <p14:sldId id="258"/>
            <p14:sldId id="259"/>
            <p14:sldId id="260"/>
            <p14:sldId id="261"/>
            <p14:sldId id="262"/>
            <p14:sldId id="263"/>
            <p14:sldId id="271"/>
            <p14:sldId id="267"/>
            <p14:sldId id="2147479838"/>
            <p14:sldId id="2147480203"/>
            <p14:sldId id="272"/>
            <p14:sldId id="274"/>
            <p14:sldId id="2147480190"/>
            <p14:sldId id="2147479810"/>
            <p14:sldId id="2147479830"/>
            <p14:sldId id="2147480206"/>
            <p14:sldId id="2147480197"/>
            <p14:sldId id="2147479848"/>
            <p14:sldId id="2147477230"/>
            <p14:sldId id="2147481324"/>
            <p14:sldId id="2147480193"/>
            <p14:sldId id="2147480207"/>
            <p14:sldId id="2147480209"/>
            <p14:sldId id="2147480210"/>
            <p14:sldId id="2147480211"/>
            <p14:sldId id="2147480166"/>
            <p14:sldId id="2076138478"/>
            <p14:sldId id="2147470521"/>
            <p14:sldId id="2147481325"/>
            <p14:sldId id="2147480198"/>
            <p14:sldId id="2147480201"/>
            <p14:sldId id="2147480202"/>
          </p14:sldIdLst>
        </p14:section>
        <p14:section name="HIDE" id="{A5E8E3B4-4F56-4CC6-B682-940B184695A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3215"/>
    <a:srgbClr val="FF0000"/>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9B139D-9DA0-4B34-ADAB-1934EC822962}" v="117" dt="2023-11-30T21:50:51.1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12" autoAdjust="0"/>
    <p:restoredTop sz="85561" autoAdjust="0"/>
  </p:normalViewPr>
  <p:slideViewPr>
    <p:cSldViewPr snapToGrid="0">
      <p:cViewPr varScale="1">
        <p:scale>
          <a:sx n="87" d="100"/>
          <a:sy n="87" d="100"/>
        </p:scale>
        <p:origin x="75" y="4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621D76-9E6E-4C5B-B378-B4D23E3BDE01}" type="doc">
      <dgm:prSet loTypeId="urn:microsoft.com/office/officeart/2005/8/layout/rings+Icon" loCatId="relationship" qsTypeId="urn:microsoft.com/office/officeart/2005/8/quickstyle/simple1" qsCatId="simple" csTypeId="urn:microsoft.com/office/officeart/2005/8/colors/colorful4" csCatId="colorful" phldr="1"/>
      <dgm:spPr/>
    </dgm:pt>
    <dgm:pt modelId="{E1F107F8-B09E-4F33-AEA9-1C3D885C9F90}">
      <dgm:prSet phldrT="[Text]"/>
      <dgm:spPr>
        <a:xfrm>
          <a:off x="0" y="1242661"/>
          <a:ext cx="3250429" cy="3250658"/>
        </a:xfrm>
        <a:prstGeom prst="ellipse">
          <a:avLst/>
        </a:prstGeom>
        <a:solidFill>
          <a:srgbClr val="CC88D4">
            <a:alpha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chemeClr val="bg1"/>
              </a:solidFill>
              <a:latin typeface="Segoe UI"/>
              <a:ea typeface="+mn-ea"/>
              <a:cs typeface="+mn-cs"/>
            </a:rPr>
            <a:t>Innovation</a:t>
          </a:r>
        </a:p>
      </dgm:t>
    </dgm:pt>
    <dgm:pt modelId="{BE7DBB97-13D2-4272-B6D5-DBA7A6C237EB}" type="parTrans" cxnId="{F7F75398-AB70-49CE-BBCA-7BE8ACDF4573}">
      <dgm:prSet/>
      <dgm:spPr/>
      <dgm:t>
        <a:bodyPr/>
        <a:lstStyle/>
        <a:p>
          <a:endParaRPr lang="en-US"/>
        </a:p>
      </dgm:t>
    </dgm:pt>
    <dgm:pt modelId="{DF9D4B86-3F11-4D39-894B-BFD735A34A14}" type="sibTrans" cxnId="{F7F75398-AB70-49CE-BBCA-7BE8ACDF4573}">
      <dgm:prSet/>
      <dgm:spPr/>
      <dgm:t>
        <a:bodyPr/>
        <a:lstStyle/>
        <a:p>
          <a:endParaRPr lang="en-US"/>
        </a:p>
      </dgm:t>
    </dgm:pt>
    <dgm:pt modelId="{30B07AF8-A55B-46C5-AEFD-B034D8528059}">
      <dgm:prSet phldrT="[Text]"/>
      <dgm:spPr>
        <a:xfrm>
          <a:off x="2792257" y="1225480"/>
          <a:ext cx="3250429" cy="3250658"/>
        </a:xfrm>
        <a:prstGeom prst="ellipse">
          <a:avLst/>
        </a:prstGeom>
        <a:solidFill>
          <a:srgbClr val="CC88D4">
            <a:alpha val="50000"/>
            <a:hueOff val="-5109612"/>
            <a:satOff val="12310"/>
            <a:lumOff val="-8627"/>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chemeClr val="bg1"/>
              </a:solidFill>
              <a:latin typeface="Segoe UI"/>
              <a:ea typeface="+mn-ea"/>
              <a:cs typeface="+mn-cs"/>
            </a:rPr>
            <a:t>Production</a:t>
          </a:r>
        </a:p>
      </dgm:t>
    </dgm:pt>
    <dgm:pt modelId="{C0A4A710-6C65-4745-B4B7-639B31CD3131}" type="parTrans" cxnId="{3A36E0AD-65B5-4627-BC8E-2E5705D58D27}">
      <dgm:prSet/>
      <dgm:spPr/>
      <dgm:t>
        <a:bodyPr/>
        <a:lstStyle/>
        <a:p>
          <a:endParaRPr lang="en-US"/>
        </a:p>
      </dgm:t>
    </dgm:pt>
    <dgm:pt modelId="{FDF2F010-F269-4438-A56A-07714FC67BF8}" type="sibTrans" cxnId="{3A36E0AD-65B5-4627-BC8E-2E5705D58D27}">
      <dgm:prSet/>
      <dgm:spPr/>
      <dgm:t>
        <a:bodyPr/>
        <a:lstStyle/>
        <a:p>
          <a:endParaRPr lang="en-US"/>
        </a:p>
      </dgm:t>
    </dgm:pt>
    <dgm:pt modelId="{A600D007-9BEE-44FD-BDFE-650164ACEC9C}" type="pres">
      <dgm:prSet presAssocID="{73621D76-9E6E-4C5B-B378-B4D23E3BDE01}" presName="Name0" presStyleCnt="0">
        <dgm:presLayoutVars>
          <dgm:chMax val="7"/>
          <dgm:dir/>
          <dgm:resizeHandles val="exact"/>
        </dgm:presLayoutVars>
      </dgm:prSet>
      <dgm:spPr/>
    </dgm:pt>
    <dgm:pt modelId="{D4F884D5-09A6-4957-968B-905C0BDD2080}" type="pres">
      <dgm:prSet presAssocID="{73621D76-9E6E-4C5B-B378-B4D23E3BDE01}" presName="ellipse1" presStyleLbl="vennNode1" presStyleIdx="0" presStyleCnt="2" custScaleX="79261" custScaleY="77790" custLinFactNeighborX="-43156" custLinFactNeighborY="38551">
        <dgm:presLayoutVars>
          <dgm:bulletEnabled val="1"/>
        </dgm:presLayoutVars>
      </dgm:prSet>
      <dgm:spPr/>
    </dgm:pt>
    <dgm:pt modelId="{CD7F85AA-2793-4166-87C7-9C13D0EE32E4}" type="pres">
      <dgm:prSet presAssocID="{73621D76-9E6E-4C5B-B378-B4D23E3BDE01}" presName="ellipse2" presStyleLbl="vennNode1" presStyleIdx="1" presStyleCnt="2" custScaleX="81439" custScaleY="78905" custLinFactNeighborX="-23483" custLinFactNeighborY="-27703">
        <dgm:presLayoutVars>
          <dgm:bulletEnabled val="1"/>
        </dgm:presLayoutVars>
      </dgm:prSet>
      <dgm:spPr/>
    </dgm:pt>
  </dgm:ptLst>
  <dgm:cxnLst>
    <dgm:cxn modelId="{6F9AC313-EFEC-4516-8663-A6AA61FBBA32}" type="presOf" srcId="{E1F107F8-B09E-4F33-AEA9-1C3D885C9F90}" destId="{D4F884D5-09A6-4957-968B-905C0BDD2080}" srcOrd="0" destOrd="0" presId="urn:microsoft.com/office/officeart/2005/8/layout/rings+Icon"/>
    <dgm:cxn modelId="{F7F75398-AB70-49CE-BBCA-7BE8ACDF4573}" srcId="{73621D76-9E6E-4C5B-B378-B4D23E3BDE01}" destId="{E1F107F8-B09E-4F33-AEA9-1C3D885C9F90}" srcOrd="0" destOrd="0" parTransId="{BE7DBB97-13D2-4272-B6D5-DBA7A6C237EB}" sibTransId="{DF9D4B86-3F11-4D39-894B-BFD735A34A14}"/>
    <dgm:cxn modelId="{3A36E0AD-65B5-4627-BC8E-2E5705D58D27}" srcId="{73621D76-9E6E-4C5B-B378-B4D23E3BDE01}" destId="{30B07AF8-A55B-46C5-AEFD-B034D8528059}" srcOrd="1" destOrd="0" parTransId="{C0A4A710-6C65-4745-B4B7-639B31CD3131}" sibTransId="{FDF2F010-F269-4438-A56A-07714FC67BF8}"/>
    <dgm:cxn modelId="{8B9570B9-06C9-4786-842E-2F91153644D2}" type="presOf" srcId="{30B07AF8-A55B-46C5-AEFD-B034D8528059}" destId="{CD7F85AA-2793-4166-87C7-9C13D0EE32E4}" srcOrd="0" destOrd="0" presId="urn:microsoft.com/office/officeart/2005/8/layout/rings+Icon"/>
    <dgm:cxn modelId="{851307DC-B43E-473B-BE86-AEE0B26EB2BB}" type="presOf" srcId="{73621D76-9E6E-4C5B-B378-B4D23E3BDE01}" destId="{A600D007-9BEE-44FD-BDFE-650164ACEC9C}" srcOrd="0" destOrd="0" presId="urn:microsoft.com/office/officeart/2005/8/layout/rings+Icon"/>
    <dgm:cxn modelId="{E6756FE9-4718-4A56-A132-46CD636F47C1}" type="presParOf" srcId="{A600D007-9BEE-44FD-BDFE-650164ACEC9C}" destId="{D4F884D5-09A6-4957-968B-905C0BDD2080}" srcOrd="0" destOrd="0" presId="urn:microsoft.com/office/officeart/2005/8/layout/rings+Icon"/>
    <dgm:cxn modelId="{75DB84E8-619D-41CF-83DE-8E28058860EA}" type="presParOf" srcId="{A600D007-9BEE-44FD-BDFE-650164ACEC9C}" destId="{CD7F85AA-2793-4166-87C7-9C13D0EE32E4}" srcOrd="1"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0E4874-CBAE-411F-9822-EED424E7BC12}"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227787C6-058A-4D5A-A30F-73BF29D3F426}">
      <dgm:prSet/>
      <dgm:spPr/>
      <dgm:t>
        <a:bodyPr/>
        <a:lstStyle/>
        <a:p>
          <a:r>
            <a:rPr lang="en-US"/>
            <a:t>Sentence:</a:t>
          </a:r>
        </a:p>
      </dgm:t>
    </dgm:pt>
    <dgm:pt modelId="{2384E43A-3B17-4391-AC95-0FEEDD1A9A3E}" type="parTrans" cxnId="{C24BD40A-9DED-477A-AB3D-02702BB4BAF1}">
      <dgm:prSet/>
      <dgm:spPr/>
      <dgm:t>
        <a:bodyPr/>
        <a:lstStyle/>
        <a:p>
          <a:endParaRPr lang="en-US"/>
        </a:p>
      </dgm:t>
    </dgm:pt>
    <dgm:pt modelId="{52A58960-D95E-4CDA-8269-E12D080E3D0C}" type="sibTrans" cxnId="{C24BD40A-9DED-477A-AB3D-02702BB4BAF1}">
      <dgm:prSet/>
      <dgm:spPr/>
      <dgm:t>
        <a:bodyPr/>
        <a:lstStyle/>
        <a:p>
          <a:endParaRPr lang="en-US"/>
        </a:p>
      </dgm:t>
    </dgm:pt>
    <dgm:pt modelId="{53556C9D-D859-4828-9C2F-148F81C72170}">
      <dgm:prSet/>
      <dgm:spPr/>
      <dgm:t>
        <a:bodyPr/>
        <a:lstStyle/>
        <a:p>
          <a:r>
            <a:rPr lang="en-US"/>
            <a:t>Azure OpenAI service is General Available now!</a:t>
          </a:r>
        </a:p>
      </dgm:t>
    </dgm:pt>
    <dgm:pt modelId="{2B9D9558-68AA-443A-BE4E-A5068E6183C2}" type="parTrans" cxnId="{00BEA308-CC2A-4B44-916C-C2C0C4BC8F76}">
      <dgm:prSet/>
      <dgm:spPr/>
      <dgm:t>
        <a:bodyPr/>
        <a:lstStyle/>
        <a:p>
          <a:endParaRPr lang="en-US"/>
        </a:p>
      </dgm:t>
    </dgm:pt>
    <dgm:pt modelId="{6C4EF51F-CF22-4FB8-B63E-15AF1CAA3B9D}" type="sibTrans" cxnId="{00BEA308-CC2A-4B44-916C-C2C0C4BC8F76}">
      <dgm:prSet/>
      <dgm:spPr/>
      <dgm:t>
        <a:bodyPr/>
        <a:lstStyle/>
        <a:p>
          <a:endParaRPr lang="en-US"/>
        </a:p>
      </dgm:t>
    </dgm:pt>
    <dgm:pt modelId="{F678DBBB-D9A8-497D-89D9-CFC45E4C73F4}">
      <dgm:prSet/>
      <dgm:spPr/>
      <dgm:t>
        <a:bodyPr/>
        <a:lstStyle/>
        <a:p>
          <a:r>
            <a:rPr lang="en-US"/>
            <a:t>Tokens:</a:t>
          </a:r>
        </a:p>
      </dgm:t>
    </dgm:pt>
    <dgm:pt modelId="{35CF3821-C1AD-4B15-A9B1-6D7C6C51194B}" type="parTrans" cxnId="{62C8FB17-569F-4474-8F22-080047C6A964}">
      <dgm:prSet/>
      <dgm:spPr/>
      <dgm:t>
        <a:bodyPr/>
        <a:lstStyle/>
        <a:p>
          <a:endParaRPr lang="en-US"/>
        </a:p>
      </dgm:t>
    </dgm:pt>
    <dgm:pt modelId="{893B8C64-FABF-41CA-A8F8-A9F0EF94C1FA}" type="sibTrans" cxnId="{62C8FB17-569F-4474-8F22-080047C6A964}">
      <dgm:prSet/>
      <dgm:spPr/>
      <dgm:t>
        <a:bodyPr/>
        <a:lstStyle/>
        <a:p>
          <a:endParaRPr lang="en-US"/>
        </a:p>
      </dgm:t>
    </dgm:pt>
    <dgm:pt modelId="{682789BF-ACDA-4462-AE9A-2B8548876204}">
      <dgm:prSet/>
      <dgm:spPr/>
      <dgm:t>
        <a:bodyPr/>
        <a:lstStyle/>
        <a:p>
          <a:r>
            <a:rPr lang="en-US"/>
            <a:t>[AZ]-[ure] [Open]-[AI] [service] [is] [General] [Available] [now][!]</a:t>
          </a:r>
        </a:p>
      </dgm:t>
    </dgm:pt>
    <dgm:pt modelId="{CAA139A3-EF4A-4993-B136-DB4CDD1954DE}" type="parTrans" cxnId="{950F924D-A929-4D3B-B04B-E6E64F679C72}">
      <dgm:prSet/>
      <dgm:spPr/>
      <dgm:t>
        <a:bodyPr/>
        <a:lstStyle/>
        <a:p>
          <a:endParaRPr lang="en-US"/>
        </a:p>
      </dgm:t>
    </dgm:pt>
    <dgm:pt modelId="{12177EFF-C88D-4321-8A01-ABB5DB333F41}" type="sibTrans" cxnId="{950F924D-A929-4D3B-B04B-E6E64F679C72}">
      <dgm:prSet/>
      <dgm:spPr/>
      <dgm:t>
        <a:bodyPr/>
        <a:lstStyle/>
        <a:p>
          <a:endParaRPr lang="en-US"/>
        </a:p>
      </dgm:t>
    </dgm:pt>
    <dgm:pt modelId="{65D795C4-EE4B-4B5D-B6FC-406983FCBCAC}" type="pres">
      <dgm:prSet presAssocID="{B60E4874-CBAE-411F-9822-EED424E7BC12}" presName="Name0" presStyleCnt="0">
        <dgm:presLayoutVars>
          <dgm:dir/>
          <dgm:animLvl val="lvl"/>
          <dgm:resizeHandles val="exact"/>
        </dgm:presLayoutVars>
      </dgm:prSet>
      <dgm:spPr/>
    </dgm:pt>
    <dgm:pt modelId="{1683BDAD-2632-41EC-95F3-982DA23DBC0D}" type="pres">
      <dgm:prSet presAssocID="{227787C6-058A-4D5A-A30F-73BF29D3F426}" presName="linNode" presStyleCnt="0"/>
      <dgm:spPr/>
    </dgm:pt>
    <dgm:pt modelId="{764EA337-81A3-49B6-B2B8-A08A8E38B8D7}" type="pres">
      <dgm:prSet presAssocID="{227787C6-058A-4D5A-A30F-73BF29D3F426}" presName="parTx" presStyleLbl="revTx" presStyleIdx="0" presStyleCnt="2" custScaleX="69732" custLinFactNeighborX="-10272" custLinFactNeighborY="6780">
        <dgm:presLayoutVars>
          <dgm:chMax val="1"/>
          <dgm:bulletEnabled val="1"/>
        </dgm:presLayoutVars>
      </dgm:prSet>
      <dgm:spPr/>
    </dgm:pt>
    <dgm:pt modelId="{6AF68E3D-52FC-4EAE-A358-C318C7DBDB77}" type="pres">
      <dgm:prSet presAssocID="{227787C6-058A-4D5A-A30F-73BF29D3F426}" presName="bracket" presStyleLbl="parChTrans1D1" presStyleIdx="0" presStyleCnt="2" custLinFactNeighborX="-25692" custLinFactNeighborY="2155"/>
      <dgm:spPr/>
    </dgm:pt>
    <dgm:pt modelId="{E9C03651-78ED-479A-8D6A-68E245AF4D3D}" type="pres">
      <dgm:prSet presAssocID="{227787C6-058A-4D5A-A30F-73BF29D3F426}" presName="spH" presStyleCnt="0"/>
      <dgm:spPr/>
    </dgm:pt>
    <dgm:pt modelId="{748BA650-6FCD-420C-B7BD-2791C505C67C}" type="pres">
      <dgm:prSet presAssocID="{227787C6-058A-4D5A-A30F-73BF29D3F426}" presName="desTx" presStyleLbl="node1" presStyleIdx="0" presStyleCnt="2" custScaleX="133785" custLinFactNeighborX="-85642" custLinFactNeighborY="-1051">
        <dgm:presLayoutVars>
          <dgm:bulletEnabled val="1"/>
        </dgm:presLayoutVars>
      </dgm:prSet>
      <dgm:spPr/>
    </dgm:pt>
    <dgm:pt modelId="{1553A236-32C1-44FA-8905-4DCDE51829F4}" type="pres">
      <dgm:prSet presAssocID="{52A58960-D95E-4CDA-8269-E12D080E3D0C}" presName="spV" presStyleCnt="0"/>
      <dgm:spPr/>
    </dgm:pt>
    <dgm:pt modelId="{13DD61A6-5AB2-4CB3-A185-B6C92FA9B19C}" type="pres">
      <dgm:prSet presAssocID="{F678DBBB-D9A8-497D-89D9-CFC45E4C73F4}" presName="linNode" presStyleCnt="0"/>
      <dgm:spPr/>
    </dgm:pt>
    <dgm:pt modelId="{9A5F148B-CF94-4F83-B8F2-1635D0B8ED11}" type="pres">
      <dgm:prSet presAssocID="{F678DBBB-D9A8-497D-89D9-CFC45E4C73F4}" presName="parTx" presStyleLbl="revTx" presStyleIdx="1" presStyleCnt="2" custScaleX="69732" custLinFactNeighborX="-10272" custLinFactNeighborY="6780">
        <dgm:presLayoutVars>
          <dgm:chMax val="1"/>
          <dgm:bulletEnabled val="1"/>
        </dgm:presLayoutVars>
      </dgm:prSet>
      <dgm:spPr/>
    </dgm:pt>
    <dgm:pt modelId="{B52FB2A4-8336-44F5-9CE2-9ACA9BF674AC}" type="pres">
      <dgm:prSet presAssocID="{F678DBBB-D9A8-497D-89D9-CFC45E4C73F4}" presName="bracket" presStyleLbl="parChTrans1D1" presStyleIdx="1" presStyleCnt="2" custLinFactNeighborX="-25692"/>
      <dgm:spPr/>
    </dgm:pt>
    <dgm:pt modelId="{687FD7D7-DAC7-4F69-A433-3FEEB4D45C96}" type="pres">
      <dgm:prSet presAssocID="{F678DBBB-D9A8-497D-89D9-CFC45E4C73F4}" presName="spH" presStyleCnt="0"/>
      <dgm:spPr/>
    </dgm:pt>
    <dgm:pt modelId="{6607F984-654B-40C3-945D-FDD5B56A90AE}" type="pres">
      <dgm:prSet presAssocID="{F678DBBB-D9A8-497D-89D9-CFC45E4C73F4}" presName="desTx" presStyleLbl="node1" presStyleIdx="1" presStyleCnt="2" custScaleX="133785" custLinFactNeighborX="-85642">
        <dgm:presLayoutVars>
          <dgm:bulletEnabled val="1"/>
        </dgm:presLayoutVars>
      </dgm:prSet>
      <dgm:spPr/>
    </dgm:pt>
  </dgm:ptLst>
  <dgm:cxnLst>
    <dgm:cxn modelId="{00BEA308-CC2A-4B44-916C-C2C0C4BC8F76}" srcId="{227787C6-058A-4D5A-A30F-73BF29D3F426}" destId="{53556C9D-D859-4828-9C2F-148F81C72170}" srcOrd="0" destOrd="0" parTransId="{2B9D9558-68AA-443A-BE4E-A5068E6183C2}" sibTransId="{6C4EF51F-CF22-4FB8-B63E-15AF1CAA3B9D}"/>
    <dgm:cxn modelId="{C24BD40A-9DED-477A-AB3D-02702BB4BAF1}" srcId="{B60E4874-CBAE-411F-9822-EED424E7BC12}" destId="{227787C6-058A-4D5A-A30F-73BF29D3F426}" srcOrd="0" destOrd="0" parTransId="{2384E43A-3B17-4391-AC95-0FEEDD1A9A3E}" sibTransId="{52A58960-D95E-4CDA-8269-E12D080E3D0C}"/>
    <dgm:cxn modelId="{62C8FB17-569F-4474-8F22-080047C6A964}" srcId="{B60E4874-CBAE-411F-9822-EED424E7BC12}" destId="{F678DBBB-D9A8-497D-89D9-CFC45E4C73F4}" srcOrd="1" destOrd="0" parTransId="{35CF3821-C1AD-4B15-A9B1-6D7C6C51194B}" sibTransId="{893B8C64-FABF-41CA-A8F8-A9F0EF94C1FA}"/>
    <dgm:cxn modelId="{5E886A28-E8D9-4270-88BA-48BD3A6D52A2}" type="presOf" srcId="{F678DBBB-D9A8-497D-89D9-CFC45E4C73F4}" destId="{9A5F148B-CF94-4F83-B8F2-1635D0B8ED11}" srcOrd="0" destOrd="0" presId="urn:diagrams.loki3.com/BracketList"/>
    <dgm:cxn modelId="{950F924D-A929-4D3B-B04B-E6E64F679C72}" srcId="{F678DBBB-D9A8-497D-89D9-CFC45E4C73F4}" destId="{682789BF-ACDA-4462-AE9A-2B8548876204}" srcOrd="0" destOrd="0" parTransId="{CAA139A3-EF4A-4993-B136-DB4CDD1954DE}" sibTransId="{12177EFF-C88D-4321-8A01-ABB5DB333F41}"/>
    <dgm:cxn modelId="{24212D7A-A18B-49D5-A306-80BDFEF444B6}" type="presOf" srcId="{682789BF-ACDA-4462-AE9A-2B8548876204}" destId="{6607F984-654B-40C3-945D-FDD5B56A90AE}" srcOrd="0" destOrd="0" presId="urn:diagrams.loki3.com/BracketList"/>
    <dgm:cxn modelId="{B01F0A82-B6CD-46E2-AA26-206FCE2AAD4C}" type="presOf" srcId="{53556C9D-D859-4828-9C2F-148F81C72170}" destId="{748BA650-6FCD-420C-B7BD-2791C505C67C}" srcOrd="0" destOrd="0" presId="urn:diagrams.loki3.com/BracketList"/>
    <dgm:cxn modelId="{3BFA538A-1057-402A-8C4B-3363148E4654}" type="presOf" srcId="{227787C6-058A-4D5A-A30F-73BF29D3F426}" destId="{764EA337-81A3-49B6-B2B8-A08A8E38B8D7}" srcOrd="0" destOrd="0" presId="urn:diagrams.loki3.com/BracketList"/>
    <dgm:cxn modelId="{CC3332ED-61BD-4E40-9CFD-CF92673C0A5E}" type="presOf" srcId="{B60E4874-CBAE-411F-9822-EED424E7BC12}" destId="{65D795C4-EE4B-4B5D-B6FC-406983FCBCAC}" srcOrd="0" destOrd="0" presId="urn:diagrams.loki3.com/BracketList"/>
    <dgm:cxn modelId="{3EC06FAC-4BE6-4628-845A-64D11F307F6A}" type="presParOf" srcId="{65D795C4-EE4B-4B5D-B6FC-406983FCBCAC}" destId="{1683BDAD-2632-41EC-95F3-982DA23DBC0D}" srcOrd="0" destOrd="0" presId="urn:diagrams.loki3.com/BracketList"/>
    <dgm:cxn modelId="{D79B92AD-2DD7-476C-B994-43D1F58EA69A}" type="presParOf" srcId="{1683BDAD-2632-41EC-95F3-982DA23DBC0D}" destId="{764EA337-81A3-49B6-B2B8-A08A8E38B8D7}" srcOrd="0" destOrd="0" presId="urn:diagrams.loki3.com/BracketList"/>
    <dgm:cxn modelId="{09A1863D-AAB5-4DE7-B282-3718E11882DD}" type="presParOf" srcId="{1683BDAD-2632-41EC-95F3-982DA23DBC0D}" destId="{6AF68E3D-52FC-4EAE-A358-C318C7DBDB77}" srcOrd="1" destOrd="0" presId="urn:diagrams.loki3.com/BracketList"/>
    <dgm:cxn modelId="{92C62BBB-9F7C-470C-AAA0-ECEEB5C34A6B}" type="presParOf" srcId="{1683BDAD-2632-41EC-95F3-982DA23DBC0D}" destId="{E9C03651-78ED-479A-8D6A-68E245AF4D3D}" srcOrd="2" destOrd="0" presId="urn:diagrams.loki3.com/BracketList"/>
    <dgm:cxn modelId="{CFC37EF9-DD21-4BDB-B50B-726DD4F89584}" type="presParOf" srcId="{1683BDAD-2632-41EC-95F3-982DA23DBC0D}" destId="{748BA650-6FCD-420C-B7BD-2791C505C67C}" srcOrd="3" destOrd="0" presId="urn:diagrams.loki3.com/BracketList"/>
    <dgm:cxn modelId="{F92364CE-FBD6-4081-9606-BC1F5DBA3126}" type="presParOf" srcId="{65D795C4-EE4B-4B5D-B6FC-406983FCBCAC}" destId="{1553A236-32C1-44FA-8905-4DCDE51829F4}" srcOrd="1" destOrd="0" presId="urn:diagrams.loki3.com/BracketList"/>
    <dgm:cxn modelId="{BC2E6BEF-CBFA-4D4D-B8E9-7FCEB976B4A6}" type="presParOf" srcId="{65D795C4-EE4B-4B5D-B6FC-406983FCBCAC}" destId="{13DD61A6-5AB2-4CB3-A185-B6C92FA9B19C}" srcOrd="2" destOrd="0" presId="urn:diagrams.loki3.com/BracketList"/>
    <dgm:cxn modelId="{D5079634-4721-48ED-B43E-9D797EF457DA}" type="presParOf" srcId="{13DD61A6-5AB2-4CB3-A185-B6C92FA9B19C}" destId="{9A5F148B-CF94-4F83-B8F2-1635D0B8ED11}" srcOrd="0" destOrd="0" presId="urn:diagrams.loki3.com/BracketList"/>
    <dgm:cxn modelId="{58C9D709-36B9-425F-A020-B52B83E0C116}" type="presParOf" srcId="{13DD61A6-5AB2-4CB3-A185-B6C92FA9B19C}" destId="{B52FB2A4-8336-44F5-9CE2-9ACA9BF674AC}" srcOrd="1" destOrd="0" presId="urn:diagrams.loki3.com/BracketList"/>
    <dgm:cxn modelId="{98158944-AE02-4600-A63E-C5F4B8F464F9}" type="presParOf" srcId="{13DD61A6-5AB2-4CB3-A185-B6C92FA9B19C}" destId="{687FD7D7-DAC7-4F69-A433-3FEEB4D45C96}" srcOrd="2" destOrd="0" presId="urn:diagrams.loki3.com/BracketList"/>
    <dgm:cxn modelId="{5B72E842-5921-44F7-B12F-872FECA17BBE}" type="presParOf" srcId="{13DD61A6-5AB2-4CB3-A185-B6C92FA9B19C}" destId="{6607F984-654B-40C3-945D-FDD5B56A90AE}"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884D5-09A6-4957-968B-905C0BDD2080}">
      <dsp:nvSpPr>
        <dsp:cNvPr id="0" name=""/>
        <dsp:cNvSpPr/>
      </dsp:nvSpPr>
      <dsp:spPr>
        <a:xfrm>
          <a:off x="518899" y="1605085"/>
          <a:ext cx="2576322" cy="2528687"/>
        </a:xfrm>
        <a:prstGeom prst="ellipse">
          <a:avLst/>
        </a:prstGeom>
        <a:solidFill>
          <a:srgbClr val="CC88D4">
            <a:alpha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chemeClr val="bg1"/>
              </a:solidFill>
              <a:latin typeface="Segoe UI"/>
              <a:ea typeface="+mn-ea"/>
              <a:cs typeface="+mn-cs"/>
            </a:rPr>
            <a:t>Innovation</a:t>
          </a:r>
        </a:p>
      </dsp:txBody>
      <dsp:txXfrm>
        <a:off x="896193" y="1975403"/>
        <a:ext cx="1821734" cy="1788051"/>
      </dsp:txXfrm>
    </dsp:sp>
    <dsp:sp modelId="{CD7F85AA-2793-4166-87C7-9C13D0EE32E4}">
      <dsp:nvSpPr>
        <dsp:cNvPr id="0" name=""/>
        <dsp:cNvSpPr/>
      </dsp:nvSpPr>
      <dsp:spPr>
        <a:xfrm>
          <a:off x="2795930" y="1601280"/>
          <a:ext cx="2647117" cy="2564931"/>
        </a:xfrm>
        <a:prstGeom prst="ellipse">
          <a:avLst/>
        </a:prstGeom>
        <a:solidFill>
          <a:srgbClr val="CC88D4">
            <a:alpha val="50000"/>
            <a:hueOff val="-5109612"/>
            <a:satOff val="12310"/>
            <a:lumOff val="-8627"/>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chemeClr val="bg1"/>
              </a:solidFill>
              <a:latin typeface="Segoe UI"/>
              <a:ea typeface="+mn-ea"/>
              <a:cs typeface="+mn-cs"/>
            </a:rPr>
            <a:t>Production</a:t>
          </a:r>
        </a:p>
      </dsp:txBody>
      <dsp:txXfrm>
        <a:off x="3183591" y="1976905"/>
        <a:ext cx="1871795" cy="18136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EA337-81A3-49B6-B2B8-A08A8E38B8D7}">
      <dsp:nvSpPr>
        <dsp:cNvPr id="0" name=""/>
        <dsp:cNvSpPr/>
      </dsp:nvSpPr>
      <dsp:spPr>
        <a:xfrm>
          <a:off x="0" y="256108"/>
          <a:ext cx="1709633" cy="490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US" sz="2400" kern="1200"/>
            <a:t>Sentence:</a:t>
          </a:r>
        </a:p>
      </dsp:txBody>
      <dsp:txXfrm>
        <a:off x="0" y="256108"/>
        <a:ext cx="1709633" cy="490050"/>
      </dsp:txXfrm>
    </dsp:sp>
    <dsp:sp modelId="{6AF68E3D-52FC-4EAE-A358-C318C7DBDB77}">
      <dsp:nvSpPr>
        <dsp:cNvPr id="0" name=""/>
        <dsp:cNvSpPr/>
      </dsp:nvSpPr>
      <dsp:spPr>
        <a:xfrm>
          <a:off x="1661130" y="204135"/>
          <a:ext cx="490343" cy="551306"/>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8BA650-6FCD-420C-B7BD-2791C505C67C}">
      <dsp:nvSpPr>
        <dsp:cNvPr id="0" name=""/>
        <dsp:cNvSpPr/>
      </dsp:nvSpPr>
      <dsp:spPr>
        <a:xfrm>
          <a:off x="2230027" y="186460"/>
          <a:ext cx="8921690" cy="55130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a:t>Azure OpenAI service is General Available now!</a:t>
          </a:r>
        </a:p>
      </dsp:txBody>
      <dsp:txXfrm>
        <a:off x="2230027" y="186460"/>
        <a:ext cx="8921690" cy="551306"/>
      </dsp:txXfrm>
    </dsp:sp>
    <dsp:sp modelId="{9A5F148B-CF94-4F83-B8F2-1635D0B8ED11}">
      <dsp:nvSpPr>
        <dsp:cNvPr id="0" name=""/>
        <dsp:cNvSpPr/>
      </dsp:nvSpPr>
      <dsp:spPr>
        <a:xfrm>
          <a:off x="0" y="893814"/>
          <a:ext cx="1709633" cy="490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US" sz="2400" kern="1200"/>
            <a:t>Tokens:</a:t>
          </a:r>
        </a:p>
      </dsp:txBody>
      <dsp:txXfrm>
        <a:off x="0" y="893814"/>
        <a:ext cx="1709633" cy="490050"/>
      </dsp:txXfrm>
    </dsp:sp>
    <dsp:sp modelId="{B52FB2A4-8336-44F5-9CE2-9ACA9BF674AC}">
      <dsp:nvSpPr>
        <dsp:cNvPr id="0" name=""/>
        <dsp:cNvSpPr/>
      </dsp:nvSpPr>
      <dsp:spPr>
        <a:xfrm>
          <a:off x="1661130" y="829960"/>
          <a:ext cx="490343" cy="551306"/>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07F984-654B-40C3-945D-FDD5B56A90AE}">
      <dsp:nvSpPr>
        <dsp:cNvPr id="0" name=""/>
        <dsp:cNvSpPr/>
      </dsp:nvSpPr>
      <dsp:spPr>
        <a:xfrm>
          <a:off x="2230027" y="829960"/>
          <a:ext cx="8921690" cy="55130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a:t>[AZ]-[ure] [Open]-[AI] [service] [is] [General] [Available] [now][!]</a:t>
          </a:r>
        </a:p>
      </dsp:txBody>
      <dsp:txXfrm>
        <a:off x="2230027" y="829960"/>
        <a:ext cx="8921690" cy="551306"/>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104200-4F3B-4846-97EB-01FB45B67BA3}" type="datetimeFigureOut">
              <a:rPr lang="en-CA" smtClean="0"/>
              <a:t>2023-11-30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C3E1AD-B492-477D-A3E8-7A2B9F07DC52}" type="slidenum">
              <a:rPr lang="en-CA" smtClean="0"/>
              <a:t>‹#›</a:t>
            </a:fld>
            <a:endParaRPr lang="en-CA"/>
          </a:p>
        </p:txBody>
      </p:sp>
    </p:spTree>
    <p:extLst>
      <p:ext uri="{BB962C8B-B14F-4D97-AF65-F5344CB8AC3E}">
        <p14:creationId xmlns:p14="http://schemas.microsoft.com/office/powerpoint/2010/main" val="1578684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DC3E1AD-B492-477D-A3E8-7A2B9F07DC52}" type="slidenum">
              <a:rPr lang="en-CA" smtClean="0"/>
              <a:t>2</a:t>
            </a:fld>
            <a:endParaRPr lang="en-CA"/>
          </a:p>
        </p:txBody>
      </p:sp>
    </p:spTree>
    <p:extLst>
      <p:ext uri="{BB962C8B-B14F-4D97-AF65-F5344CB8AC3E}">
        <p14:creationId xmlns:p14="http://schemas.microsoft.com/office/powerpoint/2010/main" val="1290196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A1120"/>
                </a:solidFill>
                <a:effectLst/>
                <a:latin typeface="Inter"/>
              </a:rPr>
              <a:t>A completion model attempts to extend the user’s prompt with relevant text. For instance, if our prompt is “The horse is,” the model will likely respond with something like “a domesticated animal.” Completion models </a:t>
            </a:r>
            <a:r>
              <a:rPr lang="en-US" b="1" i="0" dirty="0">
                <a:solidFill>
                  <a:srgbClr val="0A1120"/>
                </a:solidFill>
                <a:effectLst/>
                <a:latin typeface="Inter"/>
              </a:rPr>
              <a:t>do not have conversational capabilities</a:t>
            </a:r>
            <a:r>
              <a:rPr lang="en-US" b="0" i="0" dirty="0">
                <a:solidFill>
                  <a:srgbClr val="0A1120"/>
                </a:solidFill>
                <a:effectLst/>
                <a:latin typeface="Inter"/>
              </a:rPr>
              <a:t>. We send a single request, receive a response, and that’s the end of the interaction.</a:t>
            </a:r>
          </a:p>
          <a:p>
            <a:pPr algn="l"/>
            <a:r>
              <a:rPr lang="en-US" b="0" i="0" dirty="0">
                <a:solidFill>
                  <a:srgbClr val="0A1120"/>
                </a:solidFill>
                <a:effectLst/>
                <a:latin typeface="Inter"/>
              </a:rPr>
              <a:t>On the other hand, chat models are optimized for engaging in conversations. While they technically function as completion models, they can tell apart who said what, leading to a more natural conversation flow. We can pose questions, receive answers, and make follow-up requests. Anyone who has used ChatGPT would be familiar with this type of interaction.</a:t>
            </a:r>
          </a:p>
          <a:p>
            <a:endParaRPr lang="en-US" dirty="0"/>
          </a:p>
          <a:p>
            <a:r>
              <a:rPr lang="en-US" dirty="0"/>
              <a:t>Direction is to move towards a chat interface.</a:t>
            </a:r>
          </a:p>
          <a:p>
            <a:endParaRPr lang="en-US" dirty="0"/>
          </a:p>
          <a:p>
            <a:r>
              <a:rPr lang="en-US" dirty="0"/>
              <a:t>Fun Fact - &gt; Copilot is a good example of a completion implementation while, Copilot Chat (Vs and </a:t>
            </a:r>
            <a:r>
              <a:rPr lang="en-US" dirty="0" err="1"/>
              <a:t>VSCode</a:t>
            </a:r>
            <a:r>
              <a:rPr lang="en-US" dirty="0"/>
              <a:t>) is a chat based app.</a:t>
            </a:r>
          </a:p>
          <a:p>
            <a:endParaRPr lang="en-US" dirty="0"/>
          </a:p>
          <a:p>
            <a:endParaRPr lang="en-US" dirty="0"/>
          </a:p>
          <a:p>
            <a:endParaRPr lang="en-US" dirty="0"/>
          </a:p>
          <a:p>
            <a:r>
              <a:rPr lang="en-US" dirty="0"/>
              <a:t>https://learn.microsoft.com/en-us/azure/ai-services/openai/concepts/models</a:t>
            </a:r>
          </a:p>
          <a:p>
            <a:endParaRPr lang="en-US" dirty="0"/>
          </a:p>
          <a:p>
            <a:r>
              <a:rPr lang="en-US" dirty="0"/>
              <a:t>https://learn.microsoft.com/en-us/azure/ai-services/openai/how-to/work-with-code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0089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Benefits of Azure OpenAI vs. OpenAI</a:t>
            </a:r>
          </a:p>
          <a:p>
            <a:endParaRPr lang="en-GB" dirty="0"/>
          </a:p>
          <a:p>
            <a:r>
              <a:rPr lang="en-CA" dirty="0"/>
              <a:t>WHO:</a:t>
            </a:r>
          </a:p>
          <a:p>
            <a:r>
              <a:rPr lang="en-CA" dirty="0"/>
              <a:t>OpenAI: Startups looking for latest models and ISVs without pre-existing Azure relationships</a:t>
            </a:r>
          </a:p>
          <a:p>
            <a:r>
              <a:rPr lang="en-CA" dirty="0"/>
              <a:t>AOI: Azure customers, enterprises, ISVs et</a:t>
            </a:r>
          </a:p>
          <a:p>
            <a:endParaRPr lang="en-CA" sz="1200" b="1" i="0" u="none" strike="noStrike" kern="1200" dirty="0">
              <a:solidFill>
                <a:srgbClr val="000000"/>
              </a:solidFill>
              <a:effectLst/>
              <a:latin typeface="Segoe UI" panose="020B0502040204020203" pitchFamily="34" charset="0"/>
            </a:endParaRPr>
          </a:p>
          <a:p>
            <a:r>
              <a:rPr lang="en-CA" sz="1200" b="1" i="0" u="none" strike="noStrike" kern="1200" dirty="0">
                <a:solidFill>
                  <a:srgbClr val="000000"/>
                </a:solidFill>
                <a:effectLst/>
                <a:latin typeface="Segoe UI" panose="020B0502040204020203" pitchFamily="34" charset="0"/>
              </a:rPr>
              <a:t>WHAT:</a:t>
            </a:r>
          </a:p>
          <a:p>
            <a:r>
              <a:rPr lang="en-CA" sz="1200" b="1" i="0" u="none" strike="noStrike" kern="1200" dirty="0" err="1">
                <a:solidFill>
                  <a:srgbClr val="000000"/>
                </a:solidFill>
                <a:effectLst/>
                <a:latin typeface="Segoe UI" panose="020B0502040204020203" pitchFamily="34" charset="0"/>
              </a:rPr>
              <a:t>OpenaAI</a:t>
            </a:r>
            <a:r>
              <a:rPr lang="en-CA" sz="1200" b="1" i="0" u="none" strike="noStrike" kern="1200" dirty="0">
                <a:solidFill>
                  <a:srgbClr val="000000"/>
                </a:solidFill>
                <a:effectLst/>
                <a:latin typeface="Segoe UI" panose="020B0502040204020203" pitchFamily="34" charset="0"/>
              </a:rPr>
              <a:t>: </a:t>
            </a:r>
            <a:r>
              <a:rPr lang="en-US" sz="1200" b="0" i="0" u="none" strike="noStrike" kern="1200" dirty="0">
                <a:solidFill>
                  <a:srgbClr val="000000"/>
                </a:solidFill>
                <a:effectLst/>
                <a:latin typeface="Segoe UI" panose="020B0502040204020203" pitchFamily="34" charset="0"/>
              </a:rPr>
              <a:t>Broad set of alpha and early-stage capabilities, Access through a playground and API set, Great experimentation and demo site – open access to all</a:t>
            </a:r>
          </a:p>
          <a:p>
            <a:r>
              <a:rPr lang="en-US" sz="1200" b="0" i="0" u="none" strike="noStrike" kern="1200" dirty="0">
                <a:solidFill>
                  <a:srgbClr val="000000"/>
                </a:solidFill>
                <a:effectLst/>
                <a:latin typeface="Segoe UI" panose="020B0502040204020203" pitchFamily="34" charset="0"/>
              </a:rPr>
              <a:t>AOI: need to request access, Access though playground and APIs, </a:t>
            </a:r>
          </a:p>
          <a:p>
            <a:endParaRPr lang="en-US" sz="1200" b="0" i="0" u="none" strike="noStrike" kern="1200" dirty="0">
              <a:solidFill>
                <a:srgbClr val="000000"/>
              </a:solidFill>
              <a:effectLst/>
              <a:latin typeface="Segoe UI" panose="020B0502040204020203" pitchFamily="34" charset="0"/>
            </a:endParaRPr>
          </a:p>
          <a:p>
            <a:r>
              <a:rPr lang="en-US" sz="1200" b="0" i="0" u="none" strike="noStrike" kern="1200" dirty="0">
                <a:solidFill>
                  <a:srgbClr val="000000"/>
                </a:solidFill>
                <a:effectLst/>
                <a:latin typeface="Segoe UI" panose="020B0502040204020203" pitchFamily="34" charset="0"/>
              </a:rPr>
              <a:t>PROD readiness</a:t>
            </a:r>
            <a:endParaRPr lang="en-CA" sz="1200" b="0" i="0" u="none" strike="noStrike" dirty="0">
              <a:effectLst/>
              <a:latin typeface="Arial" panose="020B0604020202020204" pitchFamily="34" charset="0"/>
            </a:endParaRPr>
          </a:p>
          <a:p>
            <a:pPr marL="173736" marR="0" indent="-173736" algn="l" rtl="0" eaLnBrk="1" fontAlgn="ctr" latinLnBrk="0" hangingPunct="1">
              <a:spcBef>
                <a:spcPts val="0"/>
              </a:spcBef>
              <a:spcAft>
                <a:spcPts val="0"/>
              </a:spcAft>
            </a:pPr>
            <a:r>
              <a:rPr lang="en-US" sz="1200" b="0" i="0" u="none" strike="noStrike" kern="1200" dirty="0">
                <a:solidFill>
                  <a:srgbClr val="000000"/>
                </a:solidFill>
                <a:effectLst/>
                <a:latin typeface="Segoe UI" panose="020B0502040204020203" pitchFamily="34" charset="0"/>
              </a:rPr>
              <a:t>Open AI: Limited </a:t>
            </a:r>
            <a:r>
              <a:rPr lang="en-US" sz="1200" b="0" i="0" u="none" strike="noStrike" kern="1200" dirty="0" err="1">
                <a:solidFill>
                  <a:srgbClr val="000000"/>
                </a:solidFill>
                <a:effectLst/>
                <a:latin typeface="Segoe UI" panose="020B0502040204020203" pitchFamily="34" charset="0"/>
              </a:rPr>
              <a:t>ResponsibleAI</a:t>
            </a:r>
            <a:r>
              <a:rPr lang="en-US" sz="1200" b="0" i="0" u="none" strike="noStrike" kern="1200" dirty="0">
                <a:solidFill>
                  <a:srgbClr val="000000"/>
                </a:solidFill>
                <a:effectLst/>
                <a:latin typeface="Segoe UI" panose="020B0502040204020203" pitchFamily="34" charset="0"/>
              </a:rPr>
              <a:t>, no SLA or additional security / privacy features -&gt; your data is their data!!!!</a:t>
            </a:r>
            <a:endParaRPr lang="en-CA" sz="1200" b="0" i="0" u="none" strike="noStrike" dirty="0">
              <a:effectLst/>
              <a:latin typeface="Arial" panose="020B0604020202020204" pitchFamily="34" charset="0"/>
            </a:endParaRPr>
          </a:p>
          <a:p>
            <a:pPr marL="0" indent="0">
              <a:buFontTx/>
              <a:buNone/>
            </a:pPr>
            <a:r>
              <a:rPr lang="en-CA" dirty="0"/>
              <a:t>AOI: </a:t>
            </a:r>
            <a:r>
              <a:rPr kumimoji="0" lang="en-US" sz="1000" b="0" u="none" strike="noStrike" kern="1200" cap="none" spc="0" normalizeH="0" baseline="0" noProof="0" dirty="0">
                <a:ln>
                  <a:noFill/>
                </a:ln>
                <a:solidFill>
                  <a:srgbClr val="000000"/>
                </a:solidFill>
                <a:effectLst/>
                <a:uLnTx/>
                <a:uFillTx/>
              </a:rPr>
              <a:t>Azure Active Dir, Data residency &amp; compliance, data security, Azure SLA guarantee, global availability zones, Responsible AI</a:t>
            </a:r>
            <a:endParaRPr lang="en-CA"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568B2-ED65-4DC8-B2BE-F2091908D5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4107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because from a MSFT perspective we want to enable all kinds of users, there is different levels of abstraction when it comes to machine learning</a:t>
            </a:r>
          </a:p>
          <a:p>
            <a:pPr marL="171450" indent="-171450">
              <a:buFont typeface="Arial"/>
              <a:buChar char="•"/>
            </a:pPr>
            <a:r>
              <a:rPr lang="en-US" dirty="0"/>
              <a:t>there is low-level abstraction with AML, which is a tool that allows data scientists to implement their own models based on their own use case</a:t>
            </a:r>
            <a:endParaRPr lang="en-US" dirty="0">
              <a:cs typeface="Calibri"/>
            </a:endParaRPr>
          </a:p>
          <a:p>
            <a:pPr marL="171450" indent="-171450">
              <a:buFont typeface="Arial"/>
              <a:buChar char="•"/>
            </a:pPr>
            <a:r>
              <a:rPr lang="en-US" dirty="0"/>
              <a:t>and also there's the customizable AI models (Cog Services), where we have pretrained models that are targeting vision, speech in speech-to-text and text-to-speech in multiple languages, language understanding and language transcription, but also language analyze like the capacity to identify the sentiment of a sentence so that then you can take the appropriate action, and also decision and very recently OpenAI services.</a:t>
            </a:r>
            <a:endParaRPr lang="en-US" dirty="0">
              <a:cs typeface="Calibri"/>
            </a:endParaRPr>
          </a:p>
          <a:p>
            <a:pPr marL="171450" indent="-171450">
              <a:buFont typeface="Arial"/>
              <a:buChar char="•"/>
            </a:pPr>
            <a:endParaRPr lang="en-US" dirty="0"/>
          </a:p>
          <a:p>
            <a:r>
              <a:rPr lang="en-US" dirty="0"/>
              <a:t>So open AI services is part of the Azure portfolio from a cognitive services view , meaning a pre trained model.</a:t>
            </a:r>
            <a:endParaRPr lang="en-US" dirty="0">
              <a:cs typeface="Calibri" panose="020F0502020204030204"/>
            </a:endParaRPr>
          </a:p>
          <a:p>
            <a:endParaRPr lang="en-US" dirty="0"/>
          </a:p>
          <a:p>
            <a:r>
              <a:rPr lang="en-US" dirty="0"/>
              <a:t>The intention of you leveraging something like OpenAI is that we are allowing developers to leverage a model that has been already trained, that you can definitely fine tune, but that you can at least run it directly through an API.</a:t>
            </a:r>
            <a:endParaRPr lang="en-US" dirty="0">
              <a:cs typeface="Calibri"/>
            </a:endParaRPr>
          </a:p>
          <a:p>
            <a:r>
              <a:rPr lang="en-US" dirty="0"/>
              <a:t>So from a skill set perspective, we are not looking at having just some very skilled data scientists were working on machine learning perspective, but you allow your developers and your data scientists to work together within the same tool and within the API, the API being the interaction of the open AI, you have your developer use this and then if there is some fine tuning, work closely with the data science team so that they can learn how to best fine tune that to address your use case.</a:t>
            </a:r>
            <a:endParaRPr lang="en-US" dirty="0">
              <a:cs typeface="Calibri"/>
            </a:endParaRPr>
          </a:p>
          <a:p>
            <a:endParaRPr lang="en-US" dirty="0">
              <a:cs typeface="Calibri"/>
            </a:endParaRPr>
          </a:p>
          <a:p>
            <a:r>
              <a:rPr lang="en-US" dirty="0"/>
              <a:t>And on top of that, we also have some applied AI services, which are more scenario based services when you have based on the vision one for example it allows you to identify.</a:t>
            </a:r>
            <a:endParaRPr lang="en-US" dirty="0">
              <a:cs typeface="Calibri"/>
            </a:endParaRPr>
          </a:p>
          <a:p>
            <a:r>
              <a:rPr lang="en-US" dirty="0"/>
              <a:t>This is a cat.</a:t>
            </a:r>
            <a:endParaRPr lang="en-US" dirty="0">
              <a:cs typeface="Calibri"/>
            </a:endParaRPr>
          </a:p>
          <a:p>
            <a:r>
              <a:rPr lang="en-US" dirty="0"/>
              <a:t>This is a rug</a:t>
            </a:r>
            <a:endParaRPr lang="en-US" dirty="0">
              <a:cs typeface="Calibri"/>
            </a:endParaRPr>
          </a:p>
          <a:p>
            <a:r>
              <a:rPr lang="en-US" dirty="0"/>
              <a:t>But with the form recognizer, what you can do on top of that is you actually give some PDF format and from the PDF you either define the format or there is some pre train ed models and template that have been given.</a:t>
            </a:r>
            <a:endParaRPr lang="en-US" dirty="0">
              <a:cs typeface="Calibri"/>
            </a:endParaRPr>
          </a:p>
          <a:p>
            <a:r>
              <a:rPr lang="en-US" dirty="0"/>
              <a:t>It's going to get all the information and structure the information in a way that you can then use it into a subsequent processing.</a:t>
            </a:r>
            <a:endParaRPr lang="en-US" dirty="0">
              <a:cs typeface="Calibri"/>
            </a:endParaRPr>
          </a:p>
          <a:p>
            <a:r>
              <a:rPr lang="en-US" dirty="0"/>
              <a:t>So that's from an unstructured file.</a:t>
            </a:r>
            <a:endParaRPr lang="en-US" dirty="0">
              <a:cs typeface="Calibri"/>
            </a:endParaRPr>
          </a:p>
          <a:p>
            <a:r>
              <a:rPr lang="en-US" dirty="0"/>
              <a:t>You can get the structured data element out of that.</a:t>
            </a:r>
            <a:endParaRPr lang="en-US" dirty="0">
              <a:cs typeface="Calibri"/>
            </a:endParaRPr>
          </a:p>
          <a:p>
            <a:r>
              <a:rPr lang="en-US" dirty="0"/>
              <a:t>So when you think about Azure AI, think about all of those layers and what you want to achieve because sometimes building everything from scratch is not the best approach.</a:t>
            </a:r>
            <a:endParaRPr lang="en-US" dirty="0">
              <a:cs typeface="Calibri"/>
            </a:endParaRPr>
          </a:p>
          <a:p>
            <a:r>
              <a:rPr lang="en-US" dirty="0"/>
              <a:t>Definitely leveraging some pre training model to be more quick from a time to market perspective</a:t>
            </a:r>
            <a:endParaRPr lang="en-US" dirty="0">
              <a:cs typeface="Calibri"/>
            </a:endParaRPr>
          </a:p>
          <a:p>
            <a:r>
              <a:rPr lang="en-US" dirty="0"/>
              <a:t>Achieving the goal, achieving a return on investment quicker and also validate that your product is viable.</a:t>
            </a:r>
            <a:endParaRPr lang="en-US" dirty="0">
              <a:cs typeface="Calibri"/>
            </a:endParaRPr>
          </a:p>
          <a:p>
            <a:r>
              <a:rPr lang="en-US" dirty="0"/>
              <a:t>So when you're talking about MVP, pretrained model or OpenAI is for where you want to start quicker so that you can validate the viability of your use case.</a:t>
            </a:r>
            <a:endParaRPr lang="en-US" dirty="0">
              <a:cs typeface="Calibri"/>
            </a:endParaRPr>
          </a:p>
          <a:p>
            <a:r>
              <a:rPr lang="en-US" dirty="0">
                <a:cs typeface="Calibri"/>
              </a:rPr>
              <a:t>Sounds good?</a:t>
            </a:r>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781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your time to modernize and bring your apps to market faster using containers and serverless with built-in security and a diverse application ecosystem across data, AI and observability. </a:t>
            </a:r>
            <a:r>
              <a:rPr lang="en-US" sz="1800" kern="900" dirty="0">
                <a:solidFill>
                  <a:srgbClr val="000000"/>
                </a:solidFill>
                <a:effectLst/>
                <a:ea typeface="MS Mincho" panose="02020609040205080304" pitchFamily="49" charset="-128"/>
                <a:cs typeface="Times New Roman" panose="02020603050405020304" pitchFamily="18" charset="0"/>
              </a:rPr>
              <a:t>Services like Azure Kubernetes Service, Azure Container Apps, and Azure Functions abstract away common developer challenges like managing infrastructure to deliver a more seamless and productive experience. It’s all about finding the right balance between </a:t>
            </a:r>
            <a:r>
              <a:rPr lang="en-US" sz="1800" kern="900" dirty="0">
                <a:solidFill>
                  <a:srgbClr val="E81123"/>
                </a:solidFill>
                <a:effectLst/>
                <a:ea typeface="MS Mincho" panose="02020609040205080304" pitchFamily="49" charset="-128"/>
                <a:cs typeface="Times New Roman" panose="02020603050405020304" pitchFamily="18" charset="0"/>
              </a:rPr>
              <a:t>control and productivity for your app. </a:t>
            </a:r>
            <a:endParaRPr lang="en-US" sz="1800" kern="900" dirty="0">
              <a:solidFill>
                <a:srgbClr val="0078D4"/>
              </a:solidFill>
              <a:effectLst/>
              <a:latin typeface="Segoe UI Semibold" panose="020B0702040204020203" pitchFamily="34" charset="0"/>
              <a:ea typeface="Times New Roman" panose="02020603050405020304" pitchFamily="18"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11/30/2023 4:45 PM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895477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DC3E1AD-B492-477D-A3E8-7A2B9F07DC52}" type="slidenum">
              <a:rPr lang="en-CA" smtClean="0"/>
              <a:t>24</a:t>
            </a:fld>
            <a:endParaRPr lang="en-CA"/>
          </a:p>
        </p:txBody>
      </p:sp>
    </p:spTree>
    <p:extLst>
      <p:ext uri="{BB962C8B-B14F-4D97-AF65-F5344CB8AC3E}">
        <p14:creationId xmlns:p14="http://schemas.microsoft.com/office/powerpoint/2010/main" val="1320986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DC3E1AD-B492-477D-A3E8-7A2B9F07DC52}" type="slidenum">
              <a:rPr lang="en-CA" smtClean="0"/>
              <a:t>25</a:t>
            </a:fld>
            <a:endParaRPr lang="en-CA"/>
          </a:p>
        </p:txBody>
      </p:sp>
    </p:spTree>
    <p:extLst>
      <p:ext uri="{BB962C8B-B14F-4D97-AF65-F5344CB8AC3E}">
        <p14:creationId xmlns:p14="http://schemas.microsoft.com/office/powerpoint/2010/main" val="2985154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DC3E1AD-B492-477D-A3E8-7A2B9F07DC52}" type="slidenum">
              <a:rPr lang="en-CA" smtClean="0"/>
              <a:t>26</a:t>
            </a:fld>
            <a:endParaRPr lang="en-CA"/>
          </a:p>
        </p:txBody>
      </p:sp>
    </p:spTree>
    <p:extLst>
      <p:ext uri="{BB962C8B-B14F-4D97-AF65-F5344CB8AC3E}">
        <p14:creationId xmlns:p14="http://schemas.microsoft.com/office/powerpoint/2010/main" val="695494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DC3E1AD-B492-477D-A3E8-7A2B9F07DC52}" type="slidenum">
              <a:rPr lang="en-CA" smtClean="0"/>
              <a:t>27</a:t>
            </a:fld>
            <a:endParaRPr lang="en-CA"/>
          </a:p>
        </p:txBody>
      </p:sp>
    </p:spTree>
    <p:extLst>
      <p:ext uri="{BB962C8B-B14F-4D97-AF65-F5344CB8AC3E}">
        <p14:creationId xmlns:p14="http://schemas.microsoft.com/office/powerpoint/2010/main" val="1588318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Token per minute </a:t>
            </a:r>
          </a:p>
          <a:p>
            <a:r>
              <a:rPr lang="en-CA" dirty="0"/>
              <a:t>Request per minute</a:t>
            </a:r>
          </a:p>
        </p:txBody>
      </p:sp>
      <p:sp>
        <p:nvSpPr>
          <p:cNvPr id="4" name="Slide Number Placeholder 3"/>
          <p:cNvSpPr>
            <a:spLocks noGrp="1"/>
          </p:cNvSpPr>
          <p:nvPr>
            <p:ph type="sldNum" sz="quarter" idx="5"/>
          </p:nvPr>
        </p:nvSpPr>
        <p:spPr/>
        <p:txBody>
          <a:bodyPr/>
          <a:lstStyle/>
          <a:p>
            <a:fld id="{EDC3E1AD-B492-477D-A3E8-7A2B9F07DC52}" type="slidenum">
              <a:rPr lang="en-CA" smtClean="0"/>
              <a:t>28</a:t>
            </a:fld>
            <a:endParaRPr lang="en-CA"/>
          </a:p>
        </p:txBody>
      </p:sp>
    </p:spTree>
    <p:extLst>
      <p:ext uri="{BB962C8B-B14F-4D97-AF65-F5344CB8AC3E}">
        <p14:creationId xmlns:p14="http://schemas.microsoft.com/office/powerpoint/2010/main" val="3073789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https://platform.openai.com/tokenizer</a:t>
            </a:r>
          </a:p>
          <a:p>
            <a:pPr marL="171450" indent="-171450">
              <a:buFont typeface="Arial" panose="020B0604020202020204" pitchFamily="34" charset="0"/>
              <a:buChar char="•"/>
            </a:pPr>
            <a:r>
              <a:rPr lang="en-US" dirty="0"/>
              <a:t>https://azure.microsoft.com/en-us/pricing/details/cognitive-services/openai-service/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29</a:t>
            </a:fld>
            <a:endParaRPr lang="en-US"/>
          </a:p>
        </p:txBody>
      </p:sp>
    </p:spTree>
    <p:extLst>
      <p:ext uri="{BB962C8B-B14F-4D97-AF65-F5344CB8AC3E}">
        <p14:creationId xmlns:p14="http://schemas.microsoft.com/office/powerpoint/2010/main" val="745578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CA" dirty="0"/>
              <a:t>Building a demo environment for a presentation</a:t>
            </a:r>
          </a:p>
          <a:p>
            <a:pPr marL="0" indent="0">
              <a:buNone/>
            </a:pPr>
            <a:endParaRPr lang="en-CA" dirty="0"/>
          </a:p>
          <a:p>
            <a:pPr marL="0" indent="0">
              <a:buNone/>
            </a:pPr>
            <a:r>
              <a:rPr lang="en-CA" dirty="0"/>
              <a:t>Settled on building the “backend” system for an ordering system for a coffee shop. Need some “seed” data for my database, as well as the ability to generate random real-time new orders.</a:t>
            </a:r>
          </a:p>
          <a:p>
            <a:pPr marL="0" indent="0">
              <a:buNone/>
            </a:pPr>
            <a:endParaRPr lang="en-CA" dirty="0"/>
          </a:p>
          <a:p>
            <a:pPr marL="0" indent="0">
              <a:buNone/>
            </a:pPr>
            <a:r>
              <a:rPr lang="en-CA" dirty="0"/>
              <a:t>What do I need:</a:t>
            </a:r>
          </a:p>
          <a:p>
            <a:pPr marL="171450" indent="-171450">
              <a:buFontTx/>
              <a:buChar char="-"/>
            </a:pPr>
            <a:r>
              <a:rPr lang="en-CA" dirty="0"/>
              <a:t>Realistic coffee shop product catalogue</a:t>
            </a:r>
          </a:p>
          <a:p>
            <a:pPr marL="171450" indent="-171450">
              <a:buFontTx/>
              <a:buChar char="-"/>
            </a:pPr>
            <a:r>
              <a:rPr lang="en-CA" dirty="0"/>
              <a:t>Realistic coffee shop locations</a:t>
            </a:r>
          </a:p>
          <a:p>
            <a:pPr marL="171450" indent="-171450">
              <a:buFontTx/>
              <a:buChar char="-"/>
            </a:pPr>
            <a:r>
              <a:rPr lang="en-CA" dirty="0"/>
              <a:t>Representation of an actual “order”</a:t>
            </a:r>
          </a:p>
          <a:p>
            <a:pPr marL="171450" indent="-171450">
              <a:buFontTx/>
              <a:buChar char="-"/>
            </a:pPr>
            <a:endParaRPr lang="en-CA" dirty="0"/>
          </a:p>
          <a:p>
            <a:pPr marL="0" indent="0">
              <a:buFontTx/>
              <a:buNone/>
            </a:pPr>
            <a:r>
              <a:rPr lang="en-CA" dirty="0"/>
              <a:t>Options:</a:t>
            </a:r>
          </a:p>
          <a:p>
            <a:r>
              <a:rPr lang="en-CA" dirty="0"/>
              <a:t>- Produce random products, prices, categories etc.. and type them in </a:t>
            </a:r>
            <a:r>
              <a:rPr lang="en-CA" dirty="0">
                <a:sym typeface="Wingdings" panose="05000000000000000000" pitchFamily="2" charset="2"/>
              </a:rPr>
              <a:t></a:t>
            </a:r>
          </a:p>
          <a:p>
            <a:r>
              <a:rPr lang="en-CA" dirty="0">
                <a:sym typeface="Wingdings" panose="05000000000000000000" pitchFamily="2" charset="2"/>
              </a:rPr>
              <a:t>- Look for some online database of products, download, “massage” and write some code to read them and randomize them </a:t>
            </a:r>
          </a:p>
          <a:p>
            <a:pPr marL="0" indent="0">
              <a:buNone/>
            </a:pPr>
            <a:endParaRPr lang="en-CA" dirty="0"/>
          </a:p>
          <a:p>
            <a:pPr marL="0" indent="0">
              <a:buNone/>
            </a:pPr>
            <a:r>
              <a:rPr lang="en-CA" dirty="0"/>
              <a:t>Either way, time consuming and or not very diverse or accurate.</a:t>
            </a:r>
          </a:p>
          <a:p>
            <a:pPr marL="0" indent="0">
              <a:buFontTx/>
              <a:buNone/>
            </a:pPr>
            <a:endParaRPr lang="en-CA" dirty="0"/>
          </a:p>
        </p:txBody>
      </p:sp>
      <p:sp>
        <p:nvSpPr>
          <p:cNvPr id="4" name="Slide Number Placeholder 3"/>
          <p:cNvSpPr>
            <a:spLocks noGrp="1"/>
          </p:cNvSpPr>
          <p:nvPr>
            <p:ph type="sldNum" sz="quarter" idx="5"/>
          </p:nvPr>
        </p:nvSpPr>
        <p:spPr/>
        <p:txBody>
          <a:bodyPr/>
          <a:lstStyle/>
          <a:p>
            <a:fld id="{EDC3E1AD-B492-477D-A3E8-7A2B9F07DC52}" type="slidenum">
              <a:rPr lang="en-CA" smtClean="0"/>
              <a:t>3</a:t>
            </a:fld>
            <a:endParaRPr lang="en-CA"/>
          </a:p>
        </p:txBody>
      </p:sp>
    </p:spTree>
    <p:extLst>
      <p:ext uri="{BB962C8B-B14F-4D97-AF65-F5344CB8AC3E}">
        <p14:creationId xmlns:p14="http://schemas.microsoft.com/office/powerpoint/2010/main" val="3859634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ea typeface="Calibri"/>
                <a:cs typeface="Calibri"/>
              </a:rPr>
              <a:t>https://github.com/Azure-Samples/openai-python-enterprise-logging</a:t>
            </a:r>
          </a:p>
          <a:p>
            <a:pPr marL="171450" indent="-171450">
              <a:buFont typeface="Arial" panose="020B0604020202020204" pitchFamily="34" charset="0"/>
              <a:buChar char="•"/>
            </a:pPr>
            <a:endParaRPr lang="en-US" dirty="0">
              <a:ea typeface="Calibri"/>
              <a:cs typeface="Calibri"/>
            </a:endParaRPr>
          </a:p>
          <a:p>
            <a:pPr marL="171450" indent="-171450">
              <a:buFont typeface="Arial" panose="020B0604020202020204" pitchFamily="34" charset="0"/>
              <a:buChar char="•"/>
            </a:pPr>
            <a:r>
              <a:rPr lang="en-US" dirty="0">
                <a:ea typeface="Calibri"/>
                <a:cs typeface="Calibri"/>
              </a:rPr>
              <a:t>At this time, your Azure Open AI instance is the most valuable resource you have. This is where the cost can he high, and it’s rather scarce. This means you want to protect it as much as you can, as a bad actor can quickly run into limits and throttle all other APIs</a:t>
            </a:r>
          </a:p>
          <a:p>
            <a:pPr marL="171450" indent="-171450">
              <a:buFont typeface="Arial" panose="020B0604020202020204" pitchFamily="34" charset="0"/>
              <a:buChar char="•"/>
            </a:pPr>
            <a:endParaRPr lang="en-US" dirty="0">
              <a:ea typeface="Calibri"/>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a typeface="Calibri"/>
                <a:cs typeface="Calibri"/>
              </a:rPr>
              <a:t>Azure OpenAI service currently supports just a simple auth with one key per instance so if that key is compromised you could be in trouble.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a typeface="Calibri"/>
                <a:cs typeface="Calibri"/>
              </a:rPr>
              <a:t>Also it makes it hard to track WHO uses a resource (unless you deploy one AOAI instance per customer (which can be </a:t>
            </a:r>
            <a:r>
              <a:rPr lang="en-US" dirty="0" err="1">
                <a:ea typeface="Calibri"/>
                <a:cs typeface="Calibri"/>
              </a:rPr>
              <a:t>inneficient</a:t>
            </a:r>
            <a:r>
              <a:rPr lang="en-US" dirty="0">
                <a:ea typeface="Calibri"/>
                <a:cs typeface="Calibri"/>
              </a:rPr>
              <a:t>)</a:t>
            </a:r>
          </a:p>
          <a:p>
            <a:pPr marL="171450" indent="-171450">
              <a:buFont typeface="Arial" panose="020B0604020202020204" pitchFamily="34" charset="0"/>
              <a:buChar char="•"/>
            </a:pPr>
            <a:endParaRPr lang="en-US" dirty="0">
              <a:ea typeface="Calibri"/>
              <a:cs typeface="Calibri"/>
            </a:endParaRPr>
          </a:p>
          <a:p>
            <a:pPr marL="171450" indent="-171450">
              <a:buFont typeface="Arial" panose="020B0604020202020204" pitchFamily="34" charset="0"/>
              <a:buChar char="•"/>
            </a:pPr>
            <a:endParaRPr lang="en-US" dirty="0">
              <a:ea typeface="Calibri"/>
              <a:cs typeface="Calibri"/>
            </a:endParaRPr>
          </a:p>
          <a:p>
            <a:pPr marL="171450" indent="-171450">
              <a:buFont typeface="Arial" panose="020B0604020202020204" pitchFamily="34" charset="0"/>
              <a:buChar char="•"/>
            </a:pPr>
            <a:r>
              <a:rPr lang="en-US" dirty="0">
                <a:ea typeface="Calibri"/>
                <a:cs typeface="Calibri"/>
              </a:rPr>
              <a:t>WE want as much as possible to “hide” that resource and access it though an API Manager which can ensure fair usage across clients / users, implement load balancing if needed and why not, track and associate cost to consumer.</a:t>
            </a:r>
          </a:p>
          <a:p>
            <a:pPr marL="171450" indent="-171450">
              <a:buFont typeface="Arial" panose="020B0604020202020204" pitchFamily="34" charset="0"/>
              <a:buChar cha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1D09229F-6F41-4CC3-A51C-EB832A3392C5}" type="slidenum">
              <a:rPr lang="en-US" smtClean="0"/>
              <a:t>31</a:t>
            </a:fld>
            <a:endParaRPr lang="en-US"/>
          </a:p>
        </p:txBody>
      </p:sp>
    </p:spTree>
    <p:extLst>
      <p:ext uri="{BB962C8B-B14F-4D97-AF65-F5344CB8AC3E}">
        <p14:creationId xmlns:p14="http://schemas.microsoft.com/office/powerpoint/2010/main" val="1865502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Segoe UI" panose="020B0502040204020203" pitchFamily="34" charset="0"/>
              </a:rPr>
              <a:t>Fine-tuning is the process of customizing AI models with your data and hyperparameters. It involves adjusting the parameters of a pre-trained model to improve its performance on a specific task. This is done by training the model on a smaller dataset that is specific to the task at hand</a:t>
            </a:r>
          </a:p>
          <a:p>
            <a:endParaRPr lang="en-US" b="0" i="0" dirty="0">
              <a:solidFill>
                <a:srgbClr val="FFFFFF"/>
              </a:solidFill>
              <a:effectLst/>
              <a:latin typeface="Segoe UI" panose="020B0502040204020203" pitchFamily="34" charset="0"/>
            </a:endParaRPr>
          </a:p>
          <a:p>
            <a:r>
              <a:rPr lang="en-US" b="0" i="0" dirty="0">
                <a:solidFill>
                  <a:srgbClr val="FFFFFF"/>
                </a:solidFill>
                <a:effectLst/>
                <a:latin typeface="Segoe UI" panose="020B0502040204020203" pitchFamily="34" charset="0"/>
              </a:rPr>
              <a:t>Prompt engineering is the process of designing and refining prompts to elicit desired responses from AI models. It involves understanding the capabilities and limitations of the model, and crafting prompts that effectively communicate the desired task and provide the necessary context for the model to generate accurate and relevant responses.</a:t>
            </a:r>
            <a:endParaRPr lang="en-CA" dirty="0"/>
          </a:p>
        </p:txBody>
      </p:sp>
      <p:sp>
        <p:nvSpPr>
          <p:cNvPr id="4" name="Slide Number Placeholder 3"/>
          <p:cNvSpPr>
            <a:spLocks noGrp="1"/>
          </p:cNvSpPr>
          <p:nvPr>
            <p:ph type="sldNum" sz="quarter" idx="5"/>
          </p:nvPr>
        </p:nvSpPr>
        <p:spPr/>
        <p:txBody>
          <a:bodyPr/>
          <a:lstStyle/>
          <a:p>
            <a:fld id="{EDC3E1AD-B492-477D-A3E8-7A2B9F07DC52}" type="slidenum">
              <a:rPr lang="en-CA" smtClean="0"/>
              <a:t>32</a:t>
            </a:fld>
            <a:endParaRPr lang="en-CA"/>
          </a:p>
        </p:txBody>
      </p:sp>
    </p:spTree>
    <p:extLst>
      <p:ext uri="{BB962C8B-B14F-4D97-AF65-F5344CB8AC3E}">
        <p14:creationId xmlns:p14="http://schemas.microsoft.com/office/powerpoint/2010/main" val="1691480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DC3E1AD-B492-477D-A3E8-7A2B9F07DC52}" type="slidenum">
              <a:rPr lang="en-CA" smtClean="0"/>
              <a:t>33</a:t>
            </a:fld>
            <a:endParaRPr lang="en-CA"/>
          </a:p>
        </p:txBody>
      </p:sp>
    </p:spTree>
    <p:extLst>
      <p:ext uri="{BB962C8B-B14F-4D97-AF65-F5344CB8AC3E}">
        <p14:creationId xmlns:p14="http://schemas.microsoft.com/office/powerpoint/2010/main" val="549884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DC3E1AD-B492-477D-A3E8-7A2B9F07DC52}" type="slidenum">
              <a:rPr lang="en-CA" smtClean="0"/>
              <a:t>11</a:t>
            </a:fld>
            <a:endParaRPr lang="en-CA"/>
          </a:p>
        </p:txBody>
      </p:sp>
    </p:spTree>
    <p:extLst>
      <p:ext uri="{BB962C8B-B14F-4D97-AF65-F5344CB8AC3E}">
        <p14:creationId xmlns:p14="http://schemas.microsoft.com/office/powerpoint/2010/main" val="1085398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Slide that shows some Copilot Chat examples in Vs and Vs code</a:t>
            </a:r>
          </a:p>
          <a:p>
            <a:endParaRPr lang="en-CA" dirty="0"/>
          </a:p>
        </p:txBody>
      </p:sp>
      <p:sp>
        <p:nvSpPr>
          <p:cNvPr id="4" name="Slide Number Placeholder 3"/>
          <p:cNvSpPr>
            <a:spLocks noGrp="1"/>
          </p:cNvSpPr>
          <p:nvPr>
            <p:ph type="sldNum" sz="quarter" idx="5"/>
          </p:nvPr>
        </p:nvSpPr>
        <p:spPr/>
        <p:txBody>
          <a:bodyPr/>
          <a:lstStyle/>
          <a:p>
            <a:fld id="{EDC3E1AD-B492-477D-A3E8-7A2B9F07DC52}" type="slidenum">
              <a:rPr lang="en-CA" smtClean="0"/>
              <a:t>13</a:t>
            </a:fld>
            <a:endParaRPr lang="en-CA"/>
          </a:p>
        </p:txBody>
      </p:sp>
    </p:spTree>
    <p:extLst>
      <p:ext uri="{BB962C8B-B14F-4D97-AF65-F5344CB8AC3E}">
        <p14:creationId xmlns:p14="http://schemas.microsoft.com/office/powerpoint/2010/main" val="4219601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DC3E1AD-B492-477D-A3E8-7A2B9F07DC52}" type="slidenum">
              <a:rPr lang="en-CA" smtClean="0"/>
              <a:t>15</a:t>
            </a:fld>
            <a:endParaRPr lang="en-CA"/>
          </a:p>
        </p:txBody>
      </p:sp>
    </p:spTree>
    <p:extLst>
      <p:ext uri="{BB962C8B-B14F-4D97-AF65-F5344CB8AC3E}">
        <p14:creationId xmlns:p14="http://schemas.microsoft.com/office/powerpoint/2010/main" val="89517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Microsoft and </a:t>
            </a:r>
            <a:r>
              <a:rPr lang="en-US" dirty="0" err="1"/>
              <a:t>openAI</a:t>
            </a:r>
            <a:r>
              <a:rPr lang="en-US" dirty="0"/>
              <a:t> partnership started in 2020, when both company decided to invest together, mostly on the infrastructure perspective.</a:t>
            </a:r>
          </a:p>
          <a:p>
            <a:pPr marL="171450" indent="-171450">
              <a:buFontTx/>
              <a:buChar char="-"/>
            </a:pPr>
            <a:r>
              <a:rPr lang="en-US" dirty="0">
                <a:cs typeface="Calibri"/>
              </a:rPr>
              <a:t>Fun fact, as part of the first $1B investment, Microsoft committed and delivered the infrastructure required to run the training for the OpenAI models. That resulted in building the 5</a:t>
            </a:r>
            <a:r>
              <a:rPr lang="en-US" baseline="30000" dirty="0">
                <a:cs typeface="Calibri"/>
              </a:rPr>
              <a:t>th</a:t>
            </a:r>
            <a:r>
              <a:rPr lang="en-US" dirty="0">
                <a:cs typeface="Calibri"/>
              </a:rPr>
              <a:t> largest </a:t>
            </a:r>
            <a:r>
              <a:rPr lang="en-US" dirty="0" err="1">
                <a:cs typeface="Calibri"/>
              </a:rPr>
              <a:t>suprtcomputer</a:t>
            </a:r>
            <a:r>
              <a:rPr lang="en-US" dirty="0">
                <a:cs typeface="Calibri"/>
              </a:rPr>
              <a:t> in the world at the time</a:t>
            </a:r>
          </a:p>
          <a:p>
            <a:pPr marL="0" indent="0">
              <a:buFontTx/>
              <a:buNone/>
            </a:pPr>
            <a:endParaRPr lang="en-US" dirty="0">
              <a:cs typeface="Calibri"/>
            </a:endParaRPr>
          </a:p>
          <a:p>
            <a:r>
              <a:rPr lang="en-US" dirty="0"/>
              <a:t>Since then, the partnership grew. Everything OpenAI today, even the open Ai website is running on the Azure platform.</a:t>
            </a:r>
            <a:endParaRPr lang="en-US" dirty="0">
              <a:cs typeface="Calibri"/>
            </a:endParaRPr>
          </a:p>
          <a:p>
            <a:r>
              <a:rPr lang="en-US" dirty="0"/>
              <a:t>Both are running on the Azure architecture and infrastructure, so the for example all the investment that you've done with the on Azure from an infra perspective to build your project or to enable your customer know that thanks to in addition to all the partner that we're working with from the open air, we learn a lot to improve also infrastructure.</a:t>
            </a:r>
            <a:endParaRPr lang="en-US" dirty="0">
              <a:cs typeface="Calibri"/>
            </a:endParaRPr>
          </a:p>
          <a:p>
            <a:r>
              <a:rPr lang="en-US" dirty="0"/>
              <a:t>So this is happening, and this is this is a feedback loop that is going both side.</a:t>
            </a:r>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t>GPT 3 implementation, as I was saying earlier, it was starting in 2022 with the Open Ai API that was available at that time.</a:t>
            </a:r>
            <a:endParaRPr lang="en-US" dirty="0">
              <a:cs typeface="Calibri" panose="020F0502020204030204"/>
            </a:endParaRPr>
          </a:p>
          <a:p>
            <a:r>
              <a:rPr lang="en-US" dirty="0"/>
              <a:t>DALL-E and clip model was available in 2021 on the OpenAI perspective and then from an Azure perspective, everything was being rolled out in November 2021, when Azure open AI started as a private preview for specific user and customer.</a:t>
            </a:r>
            <a:endParaRPr lang="en-US" dirty="0">
              <a:cs typeface="Calibri"/>
            </a:endParaRPr>
          </a:p>
          <a:p>
            <a:r>
              <a:rPr lang="en-US" dirty="0"/>
              <a:t>From there, a lot of learning have been done and gathered to improve the experience, to improve the use case and also come out with actual solution accelerator that I'm going to share and that's going to address your first use case.</a:t>
            </a:r>
            <a:endParaRPr lang="en-US" dirty="0">
              <a:cs typeface="Calibri"/>
            </a:endParaRPr>
          </a:p>
          <a:p>
            <a:r>
              <a:rPr lang="en-US" dirty="0"/>
              <a:t>And as of Dec 2022, Azure OpenAI was GA on the Azure platform.</a:t>
            </a:r>
            <a:endParaRPr lang="en-US" dirty="0">
              <a:cs typeface="Calibri"/>
            </a:endParaRPr>
          </a:p>
          <a:p>
            <a:r>
              <a:rPr lang="en-US" dirty="0"/>
              <a:t>So everyone is very focused on </a:t>
            </a:r>
            <a:r>
              <a:rPr lang="en-US" dirty="0" err="1"/>
              <a:t>chatGPT</a:t>
            </a:r>
            <a:r>
              <a:rPr lang="en-US" dirty="0"/>
              <a:t>, which happened in January, but Azure OpenAI has been GA since December 2022, and through forms you can get access and have your subscription enabled on that. </a:t>
            </a:r>
            <a:endParaRPr lang="en-US" dirty="0">
              <a:cs typeface="Calibri"/>
            </a:endParaRP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11/30/2023 4:45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4966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7903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baseline="0" dirty="0">
                <a:solidFill>
                  <a:srgbClr val="000000"/>
                </a:solidFill>
                <a:latin typeface="Segoe UI Variable"/>
              </a:rPr>
              <a:t>When you use Azure OpenAI Service, your prompts (inputs) and completions (outputs), your embeddings, and your training data</a:t>
            </a:r>
            <a:endParaRPr lang="en-US" sz="1800" b="0" i="0" u="none" strike="noStrike" baseline="0" dirty="0">
              <a:solidFill>
                <a:srgbClr val="000000"/>
              </a:solidFill>
              <a:latin typeface="Segoe UI Variable"/>
            </a:endParaRPr>
          </a:p>
          <a:p>
            <a:endParaRPr lang="en-US" sz="1800" b="0" i="0" u="none" strike="noStrike" baseline="0" dirty="0">
              <a:solidFill>
                <a:srgbClr val="000000"/>
              </a:solidFill>
              <a:latin typeface="Segoe UI Variable"/>
            </a:endParaRPr>
          </a:p>
          <a:p>
            <a:r>
              <a:rPr lang="en-US" sz="1800" b="0" i="0" u="none" strike="noStrike" baseline="0" dirty="0">
                <a:solidFill>
                  <a:srgbClr val="000000"/>
                </a:solidFill>
                <a:latin typeface="Segoe UI Variable"/>
              </a:rPr>
              <a:t>Are NOT available to other customers.</a:t>
            </a:r>
          </a:p>
          <a:p>
            <a:r>
              <a:rPr lang="en-US" sz="1800" b="0" i="0" u="none" strike="noStrike" baseline="0" dirty="0">
                <a:solidFill>
                  <a:srgbClr val="000000"/>
                </a:solidFill>
                <a:latin typeface="Segoe UI Variable"/>
              </a:rPr>
              <a:t>ARE NOT available to OpenAI.</a:t>
            </a:r>
          </a:p>
          <a:p>
            <a:r>
              <a:rPr lang="en-US" sz="1800" b="0" i="0" u="none" strike="noStrike" baseline="0" dirty="0">
                <a:solidFill>
                  <a:srgbClr val="000000"/>
                </a:solidFill>
                <a:latin typeface="Segoe UI Variable"/>
              </a:rPr>
              <a:t>Are NOT used to improve OpenAI models.</a:t>
            </a:r>
          </a:p>
          <a:p>
            <a:r>
              <a:rPr lang="en-US" sz="1800" b="0" i="0" u="none" strike="noStrike" baseline="0" dirty="0">
                <a:solidFill>
                  <a:srgbClr val="000000"/>
                </a:solidFill>
                <a:latin typeface="Segoe UI Variable"/>
              </a:rPr>
              <a:t>Are NOT used to improve any Microsoft or 3rdparty products or services.</a:t>
            </a:r>
          </a:p>
          <a:p>
            <a:r>
              <a:rPr lang="en-US" sz="1800" b="0" i="0" u="none" strike="noStrike" baseline="0" dirty="0">
                <a:solidFill>
                  <a:srgbClr val="000000"/>
                </a:solidFill>
                <a:latin typeface="Segoe UI Variable"/>
              </a:rPr>
              <a:t>Are NOT used for automatically improving Azure OpenAI models for your use in your resource (The models are stateless, unless you explicitly fine-tune models with your training data).</a:t>
            </a:r>
          </a:p>
          <a:p>
            <a:r>
              <a:rPr lang="en-US" sz="1800" b="0" i="0" u="none" strike="noStrike" baseline="0" dirty="0">
                <a:solidFill>
                  <a:srgbClr val="000000"/>
                </a:solidFill>
                <a:latin typeface="Segoe UI Variable"/>
              </a:rPr>
              <a:t>Your fine-tuned Azure OpenAI models are available exclusively for your use.</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11/30/2023 4:45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1700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r>
              <a:rPr lang="en-US" dirty="0">
                <a:cs typeface="Calibri"/>
              </a:rPr>
              <a:t>https://learn.microsoft.com/en-us/azure/ai-services/openai/concepts/legacy-models</a:t>
            </a:r>
          </a:p>
          <a:p>
            <a:r>
              <a:rPr lang="en-US" dirty="0">
                <a:cs typeface="Calibri"/>
              </a:rPr>
              <a:t>https://learn.microsoft.com/en-us/azure/ai-services/openai/concepts/models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462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4848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387028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589530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970599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8834893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634818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2607957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25193090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55718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9326398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9312188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17982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42556898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80903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20866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2969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425346231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3713493"/>
      </p:ext>
    </p:extLst>
  </p:cSld>
  <p:clrMapOvr>
    <a:masterClrMapping/>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w/ footer bar">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54D414-873B-4653-87BD-FADB647BD926}"/>
              </a:ext>
            </a:extLst>
          </p:cNvPr>
          <p:cNvSpPr>
            <a:spLocks noGrp="1"/>
          </p:cNvSpPr>
          <p:nvPr>
            <p:ph type="title"/>
          </p:nvPr>
        </p:nvSpPr>
        <p:spPr>
          <a:xfrm>
            <a:off x="584200" y="457200"/>
            <a:ext cx="11025188" cy="492443"/>
          </a:xfrm>
        </p:spPr>
        <p:txBody>
          <a:bodyPr/>
          <a:lstStyle>
            <a:lvl1pPr>
              <a:defRPr sz="3200"/>
            </a:lvl1pPr>
          </a:lstStyle>
          <a:p>
            <a:r>
              <a:rPr lang="en-US"/>
              <a:t>Click to edit Master title style</a:t>
            </a:r>
          </a:p>
        </p:txBody>
      </p:sp>
      <p:sp>
        <p:nvSpPr>
          <p:cNvPr id="7" name="TextBox 6">
            <a:extLst>
              <a:ext uri="{FF2B5EF4-FFF2-40B4-BE49-F238E27FC236}">
                <a16:creationId xmlns:a16="http://schemas.microsoft.com/office/drawing/2014/main" id="{C2E55B9B-902F-4291-9FB5-F077AA5F0E1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8" name="Freeform: Shape 7" descr="Yellow-Teal MIS Identity bar&#10;">
            <a:extLst>
              <a:ext uri="{FF2B5EF4-FFF2-40B4-BE49-F238E27FC236}">
                <a16:creationId xmlns:a16="http://schemas.microsoft.com/office/drawing/2014/main" id="{4B8C765D-3E09-421E-804F-1619658F757B}"/>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54010">
                <a:srgbClr val="93D0AE"/>
              </a:gs>
              <a:gs pos="30000">
                <a:srgbClr val="FFF200"/>
              </a:gs>
              <a:gs pos="100000">
                <a:srgbClr val="00857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2" name="Picture 1">
            <a:extLst>
              <a:ext uri="{FF2B5EF4-FFF2-40B4-BE49-F238E27FC236}">
                <a16:creationId xmlns:a16="http://schemas.microsoft.com/office/drawing/2014/main" id="{5A14FD99-DB60-6605-238C-FE523221CEB9}"/>
              </a:ext>
            </a:extLst>
          </p:cNvPr>
          <p:cNvPicPr>
            <a:picLocks noChangeAspect="1"/>
          </p:cNvPicPr>
          <p:nvPr userDrawn="1"/>
        </p:nvPicPr>
        <p:blipFill rotWithShape="1">
          <a:blip r:embed="rId2">
            <a:alphaModFix amt="57000"/>
          </a:blip>
          <a:srcRect t="2569" r="72225" b="22589"/>
          <a:stretch/>
        </p:blipFill>
        <p:spPr>
          <a:xfrm rot="16200000">
            <a:off x="8914420" y="-1255211"/>
            <a:ext cx="2022367" cy="4532792"/>
          </a:xfrm>
          <a:prstGeom prst="rect">
            <a:avLst/>
          </a:prstGeom>
        </p:spPr>
      </p:pic>
    </p:spTree>
    <p:extLst>
      <p:ext uri="{BB962C8B-B14F-4D97-AF65-F5344CB8AC3E}">
        <p14:creationId xmlns:p14="http://schemas.microsoft.com/office/powerpoint/2010/main" val="20948988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904">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4883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7837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281788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347491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9232138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3286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61819557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8"/>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1971748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849" r:id="rId23"/>
    <p:sldLayoutId id="2147483850" r:id="rId24"/>
    <p:sldLayoutId id="2147483851" r:id="rId25"/>
    <p:sldLayoutId id="2147483853" r:id="rId26"/>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 Type="http://schemas.openxmlformats.org/officeDocument/2006/relationships/image" Target="../media/image40.png"/><Relationship Id="rId21" Type="http://schemas.openxmlformats.org/officeDocument/2006/relationships/image" Target="../media/image58.sv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svg"/><Relationship Id="rId25" Type="http://schemas.openxmlformats.org/officeDocument/2006/relationships/image" Target="../media/image62.svg"/><Relationship Id="rId2" Type="http://schemas.openxmlformats.org/officeDocument/2006/relationships/notesSlide" Target="../notesSlides/notesSlide12.xml"/><Relationship Id="rId16" Type="http://schemas.openxmlformats.org/officeDocument/2006/relationships/image" Target="../media/image53.png"/><Relationship Id="rId20" Type="http://schemas.openxmlformats.org/officeDocument/2006/relationships/image" Target="../media/image57.png"/><Relationship Id="rId29" Type="http://schemas.openxmlformats.org/officeDocument/2006/relationships/image" Target="../media/image66.svg"/><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1.png"/><Relationship Id="rId5" Type="http://schemas.openxmlformats.org/officeDocument/2006/relationships/image" Target="../media/image42.png"/><Relationship Id="rId15" Type="http://schemas.openxmlformats.org/officeDocument/2006/relationships/image" Target="../media/image52.svg"/><Relationship Id="rId23" Type="http://schemas.openxmlformats.org/officeDocument/2006/relationships/image" Target="../media/image60.svg"/><Relationship Id="rId28" Type="http://schemas.openxmlformats.org/officeDocument/2006/relationships/image" Target="../media/image65.png"/><Relationship Id="rId10" Type="http://schemas.openxmlformats.org/officeDocument/2006/relationships/image" Target="../media/image47.svg"/><Relationship Id="rId19" Type="http://schemas.openxmlformats.org/officeDocument/2006/relationships/image" Target="../media/image56.sv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svg"/><Relationship Id="rId30" Type="http://schemas.openxmlformats.org/officeDocument/2006/relationships/image" Target="../media/image34.png"/></Relationships>
</file>

<file path=ppt/slides/_rels/slide23.xml.rels><?xml version="1.0" encoding="UTF-8" standalone="yes"?>
<Relationships xmlns="http://schemas.openxmlformats.org/package/2006/relationships"><Relationship Id="rId13" Type="http://schemas.openxmlformats.org/officeDocument/2006/relationships/image" Target="../media/image77.svg"/><Relationship Id="rId18" Type="http://schemas.openxmlformats.org/officeDocument/2006/relationships/image" Target="../media/image82.png"/><Relationship Id="rId26" Type="http://schemas.openxmlformats.org/officeDocument/2006/relationships/image" Target="../media/image88.png"/><Relationship Id="rId39" Type="http://schemas.openxmlformats.org/officeDocument/2006/relationships/image" Target="../media/image101.svg"/><Relationship Id="rId21" Type="http://schemas.openxmlformats.org/officeDocument/2006/relationships/image" Target="../media/image47.svg"/><Relationship Id="rId34" Type="http://schemas.openxmlformats.org/officeDocument/2006/relationships/image" Target="../media/image96.svg"/><Relationship Id="rId42" Type="http://schemas.openxmlformats.org/officeDocument/2006/relationships/image" Target="../media/image104.png"/><Relationship Id="rId47" Type="http://schemas.openxmlformats.org/officeDocument/2006/relationships/image" Target="../media/image109.svg"/><Relationship Id="rId50" Type="http://schemas.openxmlformats.org/officeDocument/2006/relationships/image" Target="../media/image112.png"/><Relationship Id="rId55" Type="http://schemas.openxmlformats.org/officeDocument/2006/relationships/image" Target="../media/image48.png"/><Relationship Id="rId7" Type="http://schemas.openxmlformats.org/officeDocument/2006/relationships/image" Target="../media/image71.png"/><Relationship Id="rId2" Type="http://schemas.openxmlformats.org/officeDocument/2006/relationships/notesSlide" Target="../notesSlides/notesSlide13.xml"/><Relationship Id="rId16" Type="http://schemas.openxmlformats.org/officeDocument/2006/relationships/image" Target="../media/image80.png"/><Relationship Id="rId29" Type="http://schemas.openxmlformats.org/officeDocument/2006/relationships/image" Target="../media/image91.png"/><Relationship Id="rId11" Type="http://schemas.openxmlformats.org/officeDocument/2006/relationships/image" Target="../media/image75.png"/><Relationship Id="rId24" Type="http://schemas.openxmlformats.org/officeDocument/2006/relationships/image" Target="../media/image86.png"/><Relationship Id="rId32" Type="http://schemas.openxmlformats.org/officeDocument/2006/relationships/image" Target="../media/image94.svg"/><Relationship Id="rId37" Type="http://schemas.openxmlformats.org/officeDocument/2006/relationships/image" Target="../media/image99.svg"/><Relationship Id="rId40" Type="http://schemas.openxmlformats.org/officeDocument/2006/relationships/image" Target="../media/image102.png"/><Relationship Id="rId45" Type="http://schemas.openxmlformats.org/officeDocument/2006/relationships/image" Target="../media/image107.svg"/><Relationship Id="rId53" Type="http://schemas.openxmlformats.org/officeDocument/2006/relationships/image" Target="../media/image115.png"/><Relationship Id="rId5" Type="http://schemas.openxmlformats.org/officeDocument/2006/relationships/image" Target="../media/image69.png"/><Relationship Id="rId10" Type="http://schemas.openxmlformats.org/officeDocument/2006/relationships/image" Target="../media/image74.png"/><Relationship Id="rId19" Type="http://schemas.openxmlformats.org/officeDocument/2006/relationships/image" Target="../media/image83.svg"/><Relationship Id="rId31" Type="http://schemas.openxmlformats.org/officeDocument/2006/relationships/image" Target="../media/image93.png"/><Relationship Id="rId44" Type="http://schemas.openxmlformats.org/officeDocument/2006/relationships/image" Target="../media/image106.png"/><Relationship Id="rId52" Type="http://schemas.openxmlformats.org/officeDocument/2006/relationships/image" Target="../media/image114.sv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4.png"/><Relationship Id="rId27" Type="http://schemas.openxmlformats.org/officeDocument/2006/relationships/image" Target="../media/image89.svg"/><Relationship Id="rId30" Type="http://schemas.openxmlformats.org/officeDocument/2006/relationships/image" Target="../media/image92.svg"/><Relationship Id="rId35" Type="http://schemas.openxmlformats.org/officeDocument/2006/relationships/image" Target="../media/image97.png"/><Relationship Id="rId43" Type="http://schemas.openxmlformats.org/officeDocument/2006/relationships/image" Target="../media/image105.svg"/><Relationship Id="rId48" Type="http://schemas.openxmlformats.org/officeDocument/2006/relationships/image" Target="../media/image110.emf"/><Relationship Id="rId56" Type="http://schemas.openxmlformats.org/officeDocument/2006/relationships/image" Target="../media/image49.svg"/><Relationship Id="rId8" Type="http://schemas.openxmlformats.org/officeDocument/2006/relationships/image" Target="../media/image72.png"/><Relationship Id="rId51" Type="http://schemas.openxmlformats.org/officeDocument/2006/relationships/image" Target="../media/image113.png"/><Relationship Id="rId3" Type="http://schemas.openxmlformats.org/officeDocument/2006/relationships/image" Target="../media/image67.png"/><Relationship Id="rId12" Type="http://schemas.openxmlformats.org/officeDocument/2006/relationships/image" Target="../media/image76.png"/><Relationship Id="rId17" Type="http://schemas.openxmlformats.org/officeDocument/2006/relationships/image" Target="../media/image81.svg"/><Relationship Id="rId25" Type="http://schemas.openxmlformats.org/officeDocument/2006/relationships/image" Target="../media/image87.svg"/><Relationship Id="rId33" Type="http://schemas.openxmlformats.org/officeDocument/2006/relationships/image" Target="../media/image95.png"/><Relationship Id="rId38" Type="http://schemas.openxmlformats.org/officeDocument/2006/relationships/image" Target="../media/image100.png"/><Relationship Id="rId46" Type="http://schemas.openxmlformats.org/officeDocument/2006/relationships/image" Target="../media/image108.png"/><Relationship Id="rId20" Type="http://schemas.openxmlformats.org/officeDocument/2006/relationships/image" Target="../media/image46.png"/><Relationship Id="rId41" Type="http://schemas.openxmlformats.org/officeDocument/2006/relationships/image" Target="../media/image103.svg"/><Relationship Id="rId54" Type="http://schemas.openxmlformats.org/officeDocument/2006/relationships/image" Target="../media/image116.svg"/><Relationship Id="rId1" Type="http://schemas.openxmlformats.org/officeDocument/2006/relationships/slideLayout" Target="../slideLayouts/slideLayout25.xml"/><Relationship Id="rId6" Type="http://schemas.openxmlformats.org/officeDocument/2006/relationships/image" Target="../media/image70.png"/><Relationship Id="rId15" Type="http://schemas.openxmlformats.org/officeDocument/2006/relationships/image" Target="../media/image79.svg"/><Relationship Id="rId23" Type="http://schemas.openxmlformats.org/officeDocument/2006/relationships/image" Target="../media/image85.svg"/><Relationship Id="rId28" Type="http://schemas.openxmlformats.org/officeDocument/2006/relationships/image" Target="../media/image90.png"/><Relationship Id="rId36" Type="http://schemas.openxmlformats.org/officeDocument/2006/relationships/image" Target="../media/image98.png"/><Relationship Id="rId49" Type="http://schemas.openxmlformats.org/officeDocument/2006/relationships/image" Target="../media/image111.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hyperlink" Target="https://aka.ms/oai/access" TargetMode="External"/><Relationship Id="rId7"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2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125.png"/></Relationships>
</file>

<file path=ppt/slides/_rels/slide2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27.png"/><Relationship Id="rId7" Type="http://schemas.openxmlformats.org/officeDocument/2006/relationships/diagramColors" Target="../diagrams/colors2.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https://nam06.safelinks.protection.outlook.com/?url=https%3A%2F%2Fgithub.com%2Fdenlai-mshk%2Faoai-fwdproxy-funcapp&amp;data=05%7C01%7Cjoelhebert%40microsoft.com%7C97c7d0c534314a2bf43008dbb9f70d05%7C72f988bf86f141af91ab2d7cd011db47%7C1%7C0%7C638308242973258997%7CUnknown%7CTWFpbGZsb3d8eyJWIjoiMC4wLjAwMDAiLCJQIjoiV2luMzIiLCJBTiI6Ik1haWwiLCJXVCI6Mn0%3D%7C3000%7C%7C%7C&amp;sdata=i1bxHeNmByftO9hMW9S%2FpwKbPwiz3BDmrMjjRgmB2MA%3D&amp;reserved=0"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4BDE8-1313-F2CD-0086-BCD36BFCFAF5}"/>
              </a:ext>
            </a:extLst>
          </p:cNvPr>
          <p:cNvSpPr>
            <a:spLocks noGrp="1"/>
          </p:cNvSpPr>
          <p:nvPr>
            <p:ph type="ctrTitle" idx="4294967295"/>
          </p:nvPr>
        </p:nvSpPr>
        <p:spPr>
          <a:xfrm>
            <a:off x="0" y="1812925"/>
            <a:ext cx="3873500" cy="1616075"/>
          </a:xfrm>
        </p:spPr>
        <p:txBody>
          <a:bodyPr anchor="b">
            <a:normAutofit/>
          </a:bodyPr>
          <a:lstStyle/>
          <a:p>
            <a:pPr algn="l"/>
            <a:r>
              <a:rPr lang="en-CA" sz="4800" dirty="0"/>
              <a:t>AI for Developers</a:t>
            </a:r>
          </a:p>
        </p:txBody>
      </p:sp>
      <p:pic>
        <p:nvPicPr>
          <p:cNvPr id="1026" name="Picture 2" descr="photo-realistic dark color image abstract openAi">
            <a:extLst>
              <a:ext uri="{FF2B5EF4-FFF2-40B4-BE49-F238E27FC236}">
                <a16:creationId xmlns:a16="http://schemas.microsoft.com/office/drawing/2014/main" id="{A12A1527-30D3-7197-7400-B4D8684AB6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0"/>
            <a:ext cx="80772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3894DA7-7224-B085-31DB-C44421317E20}"/>
              </a:ext>
            </a:extLst>
          </p:cNvPr>
          <p:cNvGrpSpPr/>
          <p:nvPr/>
        </p:nvGrpSpPr>
        <p:grpSpPr>
          <a:xfrm>
            <a:off x="3190389" y="4705228"/>
            <a:ext cx="5280772" cy="1752600"/>
            <a:chOff x="306355" y="4940203"/>
            <a:chExt cx="5280772" cy="1752600"/>
          </a:xfrm>
        </p:grpSpPr>
        <p:sp>
          <p:nvSpPr>
            <p:cNvPr id="6" name="Speaker1Name">
              <a:extLst>
                <a:ext uri="{FF2B5EF4-FFF2-40B4-BE49-F238E27FC236}">
                  <a16:creationId xmlns:a16="http://schemas.microsoft.com/office/drawing/2014/main" id="{19DA3949-5802-4BA7-74B0-4BA7ACCC47F2}"/>
                </a:ext>
              </a:extLst>
            </p:cNvPr>
            <p:cNvSpPr txBox="1">
              <a:spLocks/>
            </p:cNvSpPr>
            <p:nvPr/>
          </p:nvSpPr>
          <p:spPr>
            <a:xfrm>
              <a:off x="2222468" y="5269483"/>
              <a:ext cx="3240249" cy="430887"/>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Alex Drenea</a:t>
              </a:r>
            </a:p>
          </p:txBody>
        </p:sp>
        <p:sp>
          <p:nvSpPr>
            <p:cNvPr id="7" name="Text Placeholder 15">
              <a:extLst>
                <a:ext uri="{FF2B5EF4-FFF2-40B4-BE49-F238E27FC236}">
                  <a16:creationId xmlns:a16="http://schemas.microsoft.com/office/drawing/2014/main" id="{1708D9A2-812E-8F53-2833-FA85CC53AD7C}"/>
                </a:ext>
              </a:extLst>
            </p:cNvPr>
            <p:cNvSpPr txBox="1">
              <a:spLocks/>
            </p:cNvSpPr>
            <p:nvPr/>
          </p:nvSpPr>
          <p:spPr>
            <a:xfrm>
              <a:off x="2222469" y="5816503"/>
              <a:ext cx="3364658" cy="609398"/>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Cloud Solution Architect</a:t>
              </a:r>
            </a:p>
            <a:p>
              <a:r>
                <a:rPr lang="en-US" dirty="0"/>
                <a:t>      Microsoft</a:t>
              </a:r>
            </a:p>
          </p:txBody>
        </p:sp>
        <p:sp>
          <p:nvSpPr>
            <p:cNvPr id="8" name="Oval 7">
              <a:extLst>
                <a:ext uri="{FF2B5EF4-FFF2-40B4-BE49-F238E27FC236}">
                  <a16:creationId xmlns:a16="http://schemas.microsoft.com/office/drawing/2014/main" id="{82B248C4-A3B6-9DAB-56CB-5FF86A29A19E}"/>
                </a:ext>
              </a:extLst>
            </p:cNvPr>
            <p:cNvSpPr/>
            <p:nvPr/>
          </p:nvSpPr>
          <p:spPr bwMode="auto">
            <a:xfrm>
              <a:off x="306355" y="4940203"/>
              <a:ext cx="1752600" cy="1752600"/>
            </a:xfrm>
            <a:prstGeom prst="ellipse">
              <a:avLst/>
            </a:prstGeom>
            <a:blipFill dpi="0" rotWithShape="1">
              <a:blip r:embed="rId3" cstate="screen">
                <a:extLst>
                  <a:ext uri="{28A0092B-C50C-407E-A947-70E740481C1C}">
                    <a14:useLocalDpi xmlns:a14="http://schemas.microsoft.com/office/drawing/2010/main" val="0"/>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pic>
          <p:nvPicPr>
            <p:cNvPr id="9" name="Picture 2" descr="See the source image">
              <a:extLst>
                <a:ext uri="{FF2B5EF4-FFF2-40B4-BE49-F238E27FC236}">
                  <a16:creationId xmlns:a16="http://schemas.microsoft.com/office/drawing/2014/main" id="{535C5DAB-781C-7004-27CF-BD20C9DAC8E4}"/>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2308744" y="6091039"/>
              <a:ext cx="293687" cy="2936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6232190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DB67C3-9D2E-A3B3-8797-EBB1890422B0}"/>
              </a:ext>
            </a:extLst>
          </p:cNvPr>
          <p:cNvPicPr>
            <a:picLocks noChangeAspect="1"/>
          </p:cNvPicPr>
          <p:nvPr/>
        </p:nvPicPr>
        <p:blipFill>
          <a:blip r:embed="rId2"/>
          <a:stretch>
            <a:fillRect/>
          </a:stretch>
        </p:blipFill>
        <p:spPr>
          <a:xfrm>
            <a:off x="790514" y="470269"/>
            <a:ext cx="11017875" cy="5208982"/>
          </a:xfrm>
          <a:prstGeom prst="rect">
            <a:avLst/>
          </a:prstGeom>
        </p:spPr>
      </p:pic>
      <p:sp>
        <p:nvSpPr>
          <p:cNvPr id="4" name="Rectangle 3">
            <a:extLst>
              <a:ext uri="{FF2B5EF4-FFF2-40B4-BE49-F238E27FC236}">
                <a16:creationId xmlns:a16="http://schemas.microsoft.com/office/drawing/2014/main" id="{5B03788A-1631-9B1A-CD01-A423B8B491F5}"/>
              </a:ext>
            </a:extLst>
          </p:cNvPr>
          <p:cNvSpPr/>
          <p:nvPr/>
        </p:nvSpPr>
        <p:spPr>
          <a:xfrm>
            <a:off x="467712" y="1178750"/>
            <a:ext cx="11498146" cy="611678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1132920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ADFD8A1-DBA0-0895-C318-C5387693829F}"/>
              </a:ext>
            </a:extLst>
          </p:cNvPr>
          <p:cNvSpPr txBox="1">
            <a:spLocks/>
          </p:cNvSpPr>
          <p:nvPr/>
        </p:nvSpPr>
        <p:spPr>
          <a:xfrm>
            <a:off x="341670" y="163973"/>
            <a:ext cx="11728410" cy="1920859"/>
          </a:xfrm>
          <a:prstGeom prst="rect">
            <a:avLst/>
          </a:prstGeom>
          <a:solidFill>
            <a:schemeClr val="bg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Hooray! We have the data… </a:t>
            </a:r>
          </a:p>
          <a:p>
            <a:r>
              <a:rPr lang="en-CA" dirty="0"/>
              <a:t>We need some codes to combine the “seed” data into “order” objects</a:t>
            </a:r>
          </a:p>
          <a:p>
            <a:r>
              <a:rPr lang="en-CA" dirty="0"/>
              <a:t>Fire up VS Code (or VS) and let another AI do the work…</a:t>
            </a:r>
          </a:p>
          <a:p>
            <a:r>
              <a:rPr lang="en-CA" dirty="0"/>
              <a:t>Enter GitHub CoPilot and GitHub CoPilot Chat</a:t>
            </a:r>
          </a:p>
          <a:p>
            <a:endParaRPr lang="en-CA" dirty="0"/>
          </a:p>
        </p:txBody>
      </p:sp>
      <p:pic>
        <p:nvPicPr>
          <p:cNvPr id="5" name="Content Placeholder 4">
            <a:extLst>
              <a:ext uri="{FF2B5EF4-FFF2-40B4-BE49-F238E27FC236}">
                <a16:creationId xmlns:a16="http://schemas.microsoft.com/office/drawing/2014/main" id="{4C070301-3FAA-8F64-F8BC-DDF0B7DF1947}"/>
              </a:ext>
            </a:extLst>
          </p:cNvPr>
          <p:cNvPicPr>
            <a:picLocks noGrp="1" noChangeAspect="1"/>
          </p:cNvPicPr>
          <p:nvPr>
            <p:ph idx="4294967295"/>
          </p:nvPr>
        </p:nvPicPr>
        <p:blipFill>
          <a:blip r:embed="rId3"/>
          <a:stretch>
            <a:fillRect/>
          </a:stretch>
        </p:blipFill>
        <p:spPr>
          <a:xfrm>
            <a:off x="0" y="2301875"/>
            <a:ext cx="12192000" cy="4173538"/>
          </a:xfrm>
        </p:spPr>
      </p:pic>
      <p:sp>
        <p:nvSpPr>
          <p:cNvPr id="7" name="Rectangle 6">
            <a:extLst>
              <a:ext uri="{FF2B5EF4-FFF2-40B4-BE49-F238E27FC236}">
                <a16:creationId xmlns:a16="http://schemas.microsoft.com/office/drawing/2014/main" id="{52DC1030-409C-0F70-B6D9-20847E5DE82E}"/>
              </a:ext>
            </a:extLst>
          </p:cNvPr>
          <p:cNvSpPr/>
          <p:nvPr/>
        </p:nvSpPr>
        <p:spPr>
          <a:xfrm>
            <a:off x="0" y="2301342"/>
            <a:ext cx="12192000" cy="40744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cxnSp>
        <p:nvCxnSpPr>
          <p:cNvPr id="6" name="Straight Connector 5">
            <a:extLst>
              <a:ext uri="{FF2B5EF4-FFF2-40B4-BE49-F238E27FC236}">
                <a16:creationId xmlns:a16="http://schemas.microsoft.com/office/drawing/2014/main" id="{F2114888-2F15-FD71-CCF8-84CB0D734A66}"/>
              </a:ext>
            </a:extLst>
          </p:cNvPr>
          <p:cNvCxnSpPr>
            <a:cxnSpLocks/>
          </p:cNvCxnSpPr>
          <p:nvPr/>
        </p:nvCxnSpPr>
        <p:spPr>
          <a:xfrm>
            <a:off x="1856232" y="3480918"/>
            <a:ext cx="4349643" cy="0"/>
          </a:xfrm>
          <a:prstGeom prst="line">
            <a:avLst/>
          </a:prstGeom>
          <a:ln w="28575">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D3F51A5-70E3-9E73-193D-4C88B0E52E28}"/>
              </a:ext>
            </a:extLst>
          </p:cNvPr>
          <p:cNvCxnSpPr>
            <a:cxnSpLocks/>
          </p:cNvCxnSpPr>
          <p:nvPr/>
        </p:nvCxnSpPr>
        <p:spPr>
          <a:xfrm>
            <a:off x="545592" y="5635854"/>
            <a:ext cx="4349643" cy="0"/>
          </a:xfrm>
          <a:prstGeom prst="line">
            <a:avLst/>
          </a:prstGeom>
          <a:ln w="28575">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7F8CBDF-572E-8DBD-7925-A7A93D1A9A23}"/>
              </a:ext>
            </a:extLst>
          </p:cNvPr>
          <p:cNvCxnSpPr>
            <a:cxnSpLocks/>
          </p:cNvCxnSpPr>
          <p:nvPr/>
        </p:nvCxnSpPr>
        <p:spPr>
          <a:xfrm>
            <a:off x="545592" y="5855310"/>
            <a:ext cx="3166872" cy="0"/>
          </a:xfrm>
          <a:prstGeom prst="line">
            <a:avLst/>
          </a:prstGeom>
          <a:ln w="28575">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D07B4D4-0481-9102-D7CB-240A11876C8C}"/>
              </a:ext>
            </a:extLst>
          </p:cNvPr>
          <p:cNvSpPr/>
          <p:nvPr/>
        </p:nvSpPr>
        <p:spPr>
          <a:xfrm>
            <a:off x="0" y="2642855"/>
            <a:ext cx="12192000" cy="389849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660310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fade">
                                      <p:cBhvr>
                                        <p:cTn id="7" dur="500"/>
                                        <p:tgtEl>
                                          <p:spTgt spid="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3" end="3"/>
                                            </p:txEl>
                                          </p:spTgt>
                                        </p:tgtEl>
                                        <p:attrNameLst>
                                          <p:attrName>style.visibility</p:attrName>
                                        </p:attrNameLst>
                                      </p:cBhvr>
                                      <p:to>
                                        <p:strVal val="visible"/>
                                      </p:to>
                                    </p:set>
                                    <p:animEffect transition="in" filter="fade">
                                      <p:cBhvr>
                                        <p:cTn id="12" dur="500"/>
                                        <p:tgtEl>
                                          <p:spTgt spid="1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0" nodeType="clickEffect">
                                  <p:stCondLst>
                                    <p:cond delay="0"/>
                                  </p:stCondLst>
                                  <p:childTnLst>
                                    <p:anim calcmode="lin" valueType="num">
                                      <p:cBhvr additive="base">
                                        <p:cTn id="16" dur="500"/>
                                        <p:tgtEl>
                                          <p:spTgt spid="7"/>
                                        </p:tgtEl>
                                        <p:attrNameLst>
                                          <p:attrName>ppt_x</p:attrName>
                                        </p:attrNameLst>
                                      </p:cBhvr>
                                      <p:tavLst>
                                        <p:tav tm="0">
                                          <p:val>
                                            <p:strVal val="ppt_x"/>
                                          </p:val>
                                        </p:tav>
                                        <p:tav tm="100000">
                                          <p:val>
                                            <p:strVal val="ppt_x"/>
                                          </p:val>
                                        </p:tav>
                                      </p:tavLst>
                                    </p:anim>
                                    <p:anim calcmode="lin" valueType="num">
                                      <p:cBhvr additive="base">
                                        <p:cTn id="17" dur="500"/>
                                        <p:tgtEl>
                                          <p:spTgt spid="7"/>
                                        </p:tgtEl>
                                        <p:attrNameLst>
                                          <p:attrName>ppt_y</p:attrName>
                                        </p:attrNameLst>
                                      </p:cBhvr>
                                      <p:tavLst>
                                        <p:tav tm="0">
                                          <p:val>
                                            <p:strVal val="ppt_y"/>
                                          </p:val>
                                        </p:tav>
                                        <p:tav tm="100000">
                                          <p:val>
                                            <p:strVal val="1+ppt_h/2"/>
                                          </p:val>
                                        </p:tav>
                                      </p:tavLst>
                                    </p:anim>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grpId="0" nodeType="clickEffect">
                                  <p:stCondLst>
                                    <p:cond delay="0"/>
                                  </p:stCondLst>
                                  <p:childTnLst>
                                    <p:anim calcmode="lin" valueType="num">
                                      <p:cBhvr additive="base">
                                        <p:cTn id="22" dur="500"/>
                                        <p:tgtEl>
                                          <p:spTgt spid="8"/>
                                        </p:tgtEl>
                                        <p:attrNameLst>
                                          <p:attrName>ppt_x</p:attrName>
                                        </p:attrNameLst>
                                      </p:cBhvr>
                                      <p:tavLst>
                                        <p:tav tm="0">
                                          <p:val>
                                            <p:strVal val="ppt_x"/>
                                          </p:val>
                                        </p:tav>
                                        <p:tav tm="100000">
                                          <p:val>
                                            <p:strVal val="ppt_x"/>
                                          </p:val>
                                        </p:tav>
                                      </p:tavLst>
                                    </p:anim>
                                    <p:anim calcmode="lin" valueType="num">
                                      <p:cBhvr additive="base">
                                        <p:cTn id="23" dur="500"/>
                                        <p:tgtEl>
                                          <p:spTgt spid="8"/>
                                        </p:tgtEl>
                                        <p:attrNameLst>
                                          <p:attrName>ppt_y</p:attrName>
                                        </p:attrNameLst>
                                      </p:cBhvr>
                                      <p:tavLst>
                                        <p:tav tm="0">
                                          <p:val>
                                            <p:strVal val="ppt_y"/>
                                          </p:val>
                                        </p:tav>
                                        <p:tav tm="100000">
                                          <p:val>
                                            <p:strVal val="1+ppt_h/2"/>
                                          </p:val>
                                        </p:tav>
                                      </p:tavLst>
                                    </p:anim>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E0FB3A-E546-A654-6663-A862F1719239}"/>
              </a:ext>
            </a:extLst>
          </p:cNvPr>
          <p:cNvPicPr>
            <a:picLocks noChangeAspect="1"/>
          </p:cNvPicPr>
          <p:nvPr/>
        </p:nvPicPr>
        <p:blipFill>
          <a:blip r:embed="rId2"/>
          <a:stretch>
            <a:fillRect/>
          </a:stretch>
        </p:blipFill>
        <p:spPr>
          <a:xfrm>
            <a:off x="277152" y="456970"/>
            <a:ext cx="6791375" cy="2262204"/>
          </a:xfrm>
          <a:prstGeom prst="roundRect">
            <a:avLst>
              <a:gd name="adj" fmla="val 8594"/>
            </a:avLst>
          </a:prstGeom>
          <a:solidFill>
            <a:srgbClr val="FFFFFF">
              <a:shade val="85000"/>
            </a:srgbClr>
          </a:solidFill>
          <a:ln>
            <a:solidFill>
              <a:schemeClr val="accent6"/>
            </a:solid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9C448B02-FD0F-373C-7F9C-B1659ED3ED06}"/>
              </a:ext>
            </a:extLst>
          </p:cNvPr>
          <p:cNvPicPr>
            <a:picLocks noChangeAspect="1"/>
          </p:cNvPicPr>
          <p:nvPr/>
        </p:nvPicPr>
        <p:blipFill>
          <a:blip r:embed="rId3"/>
          <a:stretch>
            <a:fillRect/>
          </a:stretch>
        </p:blipFill>
        <p:spPr>
          <a:xfrm>
            <a:off x="1023804" y="1647604"/>
            <a:ext cx="10491864" cy="3114698"/>
          </a:xfrm>
          <a:prstGeom prst="roundRect">
            <a:avLst>
              <a:gd name="adj" fmla="val 8594"/>
            </a:avLst>
          </a:prstGeom>
          <a:solidFill>
            <a:srgbClr val="FFFFFF">
              <a:shade val="85000"/>
            </a:srgbClr>
          </a:solidFill>
          <a:ln>
            <a:solidFill>
              <a:schemeClr val="accent6"/>
            </a:solid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2CA1200D-15F9-D000-B8AE-5C90FFC96185}"/>
              </a:ext>
            </a:extLst>
          </p:cNvPr>
          <p:cNvPicPr>
            <a:picLocks noChangeAspect="1"/>
          </p:cNvPicPr>
          <p:nvPr/>
        </p:nvPicPr>
        <p:blipFill>
          <a:blip r:embed="rId4"/>
          <a:stretch>
            <a:fillRect/>
          </a:stretch>
        </p:blipFill>
        <p:spPr>
          <a:xfrm>
            <a:off x="2294918" y="3643903"/>
            <a:ext cx="9686996" cy="2747983"/>
          </a:xfrm>
          <a:prstGeom prst="roundRect">
            <a:avLst>
              <a:gd name="adj" fmla="val 8594"/>
            </a:avLst>
          </a:prstGeom>
          <a:solidFill>
            <a:srgbClr val="FFFFFF">
              <a:shade val="85000"/>
            </a:srgbClr>
          </a:solidFill>
          <a:ln>
            <a:solidFill>
              <a:schemeClr val="accent6"/>
            </a:solidFill>
          </a:ln>
          <a:effectLst>
            <a:reflection blurRad="12700" stA="38000" endPos="28000" dist="5000" dir="5400000" sy="-100000" algn="bl" rotWithShape="0"/>
          </a:effectLst>
        </p:spPr>
      </p:pic>
    </p:spTree>
    <p:extLst>
      <p:ext uri="{BB962C8B-B14F-4D97-AF65-F5344CB8AC3E}">
        <p14:creationId xmlns:p14="http://schemas.microsoft.com/office/powerpoint/2010/main" val="4210039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075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ogo, company name&#10;&#10;Description automatically generated">
            <a:extLst>
              <a:ext uri="{FF2B5EF4-FFF2-40B4-BE49-F238E27FC236}">
                <a16:creationId xmlns:a16="http://schemas.microsoft.com/office/drawing/2014/main" id="{7E8A88D2-1A4E-5419-B83B-1FA5AB60EB9E}"/>
              </a:ext>
            </a:extLst>
          </p:cNvPr>
          <p:cNvPicPr>
            <a:picLocks noChangeAspect="1"/>
          </p:cNvPicPr>
          <p:nvPr/>
        </p:nvPicPr>
        <p:blipFill rotWithShape="1">
          <a:blip r:embed="rId2"/>
          <a:srcRect t="31440"/>
          <a:stretch/>
        </p:blipFill>
        <p:spPr>
          <a:xfrm>
            <a:off x="208828" y="3429000"/>
            <a:ext cx="11774343" cy="3148276"/>
          </a:xfrm>
          <a:prstGeom prst="rect">
            <a:avLst/>
          </a:prstGeom>
        </p:spPr>
      </p:pic>
      <p:sp>
        <p:nvSpPr>
          <p:cNvPr id="10" name="Content Placeholder 2">
            <a:extLst>
              <a:ext uri="{FF2B5EF4-FFF2-40B4-BE49-F238E27FC236}">
                <a16:creationId xmlns:a16="http://schemas.microsoft.com/office/drawing/2014/main" id="{792D9B3B-3612-F4EA-59BC-B63E7306A39D}"/>
              </a:ext>
            </a:extLst>
          </p:cNvPr>
          <p:cNvSpPr txBox="1">
            <a:spLocks/>
          </p:cNvSpPr>
          <p:nvPr/>
        </p:nvSpPr>
        <p:spPr>
          <a:xfrm>
            <a:off x="341671" y="163973"/>
            <a:ext cx="10515600" cy="1827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For bonus points, I wanted a nice logo for our demo….</a:t>
            </a:r>
          </a:p>
          <a:p>
            <a:pPr marL="0" indent="0">
              <a:buNone/>
            </a:pPr>
            <a:endParaRPr lang="en-CA" dirty="0"/>
          </a:p>
          <a:p>
            <a:r>
              <a:rPr lang="en-CA" dirty="0"/>
              <a:t>Let’s give Dall-E a try</a:t>
            </a:r>
          </a:p>
        </p:txBody>
      </p:sp>
      <p:sp>
        <p:nvSpPr>
          <p:cNvPr id="11" name="Rectangle 10">
            <a:extLst>
              <a:ext uri="{FF2B5EF4-FFF2-40B4-BE49-F238E27FC236}">
                <a16:creationId xmlns:a16="http://schemas.microsoft.com/office/drawing/2014/main" id="{F6D9EBC2-0461-B558-1F82-0B9084278987}"/>
              </a:ext>
            </a:extLst>
          </p:cNvPr>
          <p:cNvSpPr/>
          <p:nvPr/>
        </p:nvSpPr>
        <p:spPr>
          <a:xfrm>
            <a:off x="0" y="2951913"/>
            <a:ext cx="12192000" cy="3830111"/>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pic>
        <p:nvPicPr>
          <p:cNvPr id="8" name="Picture 7">
            <a:extLst>
              <a:ext uri="{FF2B5EF4-FFF2-40B4-BE49-F238E27FC236}">
                <a16:creationId xmlns:a16="http://schemas.microsoft.com/office/drawing/2014/main" id="{2B01DFDD-B510-D16A-8A65-1BE51B52879F}"/>
              </a:ext>
            </a:extLst>
          </p:cNvPr>
          <p:cNvPicPr>
            <a:picLocks noChangeAspect="1"/>
          </p:cNvPicPr>
          <p:nvPr/>
        </p:nvPicPr>
        <p:blipFill>
          <a:blip r:embed="rId3"/>
          <a:stretch>
            <a:fillRect/>
          </a:stretch>
        </p:blipFill>
        <p:spPr>
          <a:xfrm>
            <a:off x="817059" y="2070009"/>
            <a:ext cx="10557879" cy="802926"/>
          </a:xfrm>
          <a:prstGeom prst="rect">
            <a:avLst/>
          </a:prstGeom>
        </p:spPr>
      </p:pic>
      <p:sp>
        <p:nvSpPr>
          <p:cNvPr id="12" name="Rectangle 11">
            <a:extLst>
              <a:ext uri="{FF2B5EF4-FFF2-40B4-BE49-F238E27FC236}">
                <a16:creationId xmlns:a16="http://schemas.microsoft.com/office/drawing/2014/main" id="{E57E2651-9CED-E46A-23AC-F8DC1EBE6E12}"/>
              </a:ext>
            </a:extLst>
          </p:cNvPr>
          <p:cNvSpPr/>
          <p:nvPr/>
        </p:nvSpPr>
        <p:spPr>
          <a:xfrm>
            <a:off x="0" y="1933604"/>
            <a:ext cx="12192000" cy="939331"/>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4101918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12"/>
                                        </p:tgtEl>
                                        <p:attrNameLst>
                                          <p:attrName>ppt_x</p:attrName>
                                        </p:attrNameLst>
                                      </p:cBhvr>
                                      <p:tavLst>
                                        <p:tav tm="0">
                                          <p:val>
                                            <p:strVal val="ppt_x"/>
                                          </p:val>
                                        </p:tav>
                                        <p:tav tm="100000">
                                          <p:val>
                                            <p:strVal val="ppt_x"/>
                                          </p:val>
                                        </p:tav>
                                      </p:tavLst>
                                    </p:anim>
                                    <p:anim calcmode="lin" valueType="num">
                                      <p:cBhvr additive="base">
                                        <p:cTn id="12" dur="500"/>
                                        <p:tgtEl>
                                          <p:spTgt spid="12"/>
                                        </p:tgtEl>
                                        <p:attrNameLst>
                                          <p:attrName>ppt_y</p:attrName>
                                        </p:attrNameLst>
                                      </p:cBhvr>
                                      <p:tavLst>
                                        <p:tav tm="0">
                                          <p:val>
                                            <p:strVal val="ppt_y"/>
                                          </p:val>
                                        </p:tav>
                                        <p:tav tm="100000">
                                          <p:val>
                                            <p:strVal val="1+ppt_h/2"/>
                                          </p:val>
                                        </p:tav>
                                      </p:tavLst>
                                    </p:anim>
                                    <p:set>
                                      <p:cBhvr>
                                        <p:cTn id="13" dur="1" fill="hold">
                                          <p:stCondLst>
                                            <p:cond delay="499"/>
                                          </p:stCondLst>
                                        </p:cTn>
                                        <p:tgtEl>
                                          <p:spTgt spid="1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0" nodeType="clickEffect">
                                  <p:stCondLst>
                                    <p:cond delay="0"/>
                                  </p:stCondLst>
                                  <p:childTnLst>
                                    <p:anim calcmode="lin" valueType="num">
                                      <p:cBhvr additive="base">
                                        <p:cTn id="17" dur="500"/>
                                        <p:tgtEl>
                                          <p:spTgt spid="11"/>
                                        </p:tgtEl>
                                        <p:attrNameLst>
                                          <p:attrName>ppt_x</p:attrName>
                                        </p:attrNameLst>
                                      </p:cBhvr>
                                      <p:tavLst>
                                        <p:tav tm="0">
                                          <p:val>
                                            <p:strVal val="ppt_x"/>
                                          </p:val>
                                        </p:tav>
                                        <p:tav tm="100000">
                                          <p:val>
                                            <p:strVal val="ppt_x"/>
                                          </p:val>
                                        </p:tav>
                                      </p:tavLst>
                                    </p:anim>
                                    <p:anim calcmode="lin" valueType="num">
                                      <p:cBhvr additive="base">
                                        <p:cTn id="18" dur="500"/>
                                        <p:tgtEl>
                                          <p:spTgt spid="11"/>
                                        </p:tgtEl>
                                        <p:attrNameLst>
                                          <p:attrName>ppt_y</p:attrName>
                                        </p:attrNameLst>
                                      </p:cBhvr>
                                      <p:tavLst>
                                        <p:tav tm="0">
                                          <p:val>
                                            <p:strVal val="ppt_y"/>
                                          </p:val>
                                        </p:tav>
                                        <p:tav tm="100000">
                                          <p:val>
                                            <p:strVal val="1+ppt_h/2"/>
                                          </p:val>
                                        </p:tav>
                                      </p:tavLst>
                                    </p:anim>
                                    <p:set>
                                      <p:cBhvr>
                                        <p:cTn id="1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A854-F7DA-4662-4F06-1F872F15F88B}"/>
              </a:ext>
            </a:extLst>
          </p:cNvPr>
          <p:cNvSpPr>
            <a:spLocks noGrp="1"/>
          </p:cNvSpPr>
          <p:nvPr>
            <p:ph type="title" idx="4294967295"/>
          </p:nvPr>
        </p:nvSpPr>
        <p:spPr>
          <a:xfrm>
            <a:off x="1174750" y="2936875"/>
            <a:ext cx="11017250" cy="492125"/>
          </a:xfrm>
        </p:spPr>
        <p:txBody>
          <a:bodyPr/>
          <a:lstStyle/>
          <a:p>
            <a:r>
              <a:rPr lang="en-CA" dirty="0"/>
              <a:t>AI landscape…	</a:t>
            </a:r>
          </a:p>
        </p:txBody>
      </p:sp>
    </p:spTree>
    <p:extLst>
      <p:ext uri="{BB962C8B-B14F-4D97-AF65-F5344CB8AC3E}">
        <p14:creationId xmlns:p14="http://schemas.microsoft.com/office/powerpoint/2010/main" val="21227026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AED2620-78C8-BA9C-DC1C-9832CE25AF87}"/>
              </a:ext>
            </a:extLst>
          </p:cNvPr>
          <p:cNvGrpSpPr/>
          <p:nvPr/>
        </p:nvGrpSpPr>
        <p:grpSpPr>
          <a:xfrm>
            <a:off x="1927713" y="2395468"/>
            <a:ext cx="8336573" cy="2067063"/>
            <a:chOff x="2175716" y="2005886"/>
            <a:chExt cx="8336573" cy="2067063"/>
          </a:xfrm>
        </p:grpSpPr>
        <p:pic>
          <p:nvPicPr>
            <p:cNvPr id="26" name="Picture 25" descr="Shape&#10;&#10;Description automatically generated with medium confidence">
              <a:extLst>
                <a:ext uri="{FF2B5EF4-FFF2-40B4-BE49-F238E27FC236}">
                  <a16:creationId xmlns:a16="http://schemas.microsoft.com/office/drawing/2014/main" id="{006F81B8-4FED-7689-E463-3F3E938EFDD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75716" y="2005886"/>
              <a:ext cx="3267809" cy="1143733"/>
            </a:xfrm>
            <a:prstGeom prst="rect">
              <a:avLst/>
            </a:prstGeom>
          </p:spPr>
        </p:pic>
        <p:sp>
          <p:nvSpPr>
            <p:cNvPr id="27" name="TextBox 26">
              <a:extLst>
                <a:ext uri="{FF2B5EF4-FFF2-40B4-BE49-F238E27FC236}">
                  <a16:creationId xmlns:a16="http://schemas.microsoft.com/office/drawing/2014/main" id="{3C0234F6-4232-AF1F-168F-D8CAEBAE438C}"/>
                </a:ext>
              </a:extLst>
            </p:cNvPr>
            <p:cNvSpPr txBox="1"/>
            <p:nvPr/>
          </p:nvSpPr>
          <p:spPr>
            <a:xfrm>
              <a:off x="2401644" y="3149619"/>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Segoe UI "/>
                  <a:ea typeface="+mn-ea"/>
                  <a:cs typeface="+mn-cs"/>
                </a:rPr>
                <a:t>Ensure that artificial general intelligence (AGI) benefits humanity.</a:t>
              </a:r>
              <a:endParaRPr kumimoji="0" lang="en-US" sz="1800" b="0" i="1" u="none" strike="noStrike" kern="1200" cap="none" spc="0" normalizeH="0" baseline="0" noProof="0" dirty="0">
                <a:ln>
                  <a:noFill/>
                </a:ln>
                <a:solidFill>
                  <a:srgbClr val="FFFFFF"/>
                </a:solidFill>
                <a:effectLst/>
                <a:uLnTx/>
                <a:uFillTx/>
                <a:latin typeface="Segoe UI"/>
                <a:ea typeface="+mn-ea"/>
                <a:cs typeface="+mn-cs"/>
              </a:endParaRPr>
            </a:p>
          </p:txBody>
        </p:sp>
        <p:sp>
          <p:nvSpPr>
            <p:cNvPr id="4" name="Cross 3">
              <a:extLst>
                <a:ext uri="{FF2B5EF4-FFF2-40B4-BE49-F238E27FC236}">
                  <a16:creationId xmlns:a16="http://schemas.microsoft.com/office/drawing/2014/main" id="{A8CDC92E-B2D3-CC09-BD18-6B2393876A39}"/>
                </a:ext>
                <a:ext uri="{C183D7F6-B498-43B3-948B-1728B52AA6E4}">
                  <adec:decorative xmlns:adec="http://schemas.microsoft.com/office/drawing/2017/decorative" val="1"/>
                </a:ext>
              </a:extLst>
            </p:cNvPr>
            <p:cNvSpPr/>
            <p:nvPr/>
          </p:nvSpPr>
          <p:spPr bwMode="auto">
            <a:xfrm>
              <a:off x="6262094" y="2818505"/>
              <a:ext cx="486383" cy="491941"/>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pic>
          <p:nvPicPr>
            <p:cNvPr id="8" name="Picture 7" descr="Logo&#10;&#10;Description automatically generated">
              <a:extLst>
                <a:ext uri="{FF2B5EF4-FFF2-40B4-BE49-F238E27FC236}">
                  <a16:creationId xmlns:a16="http://schemas.microsoft.com/office/drawing/2014/main" id="{E320C0D6-6CA4-BE4A-B41E-E699035B5E28}"/>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7567046" y="2085045"/>
              <a:ext cx="2945243" cy="923331"/>
            </a:xfrm>
            <a:prstGeom prst="rect">
              <a:avLst/>
            </a:prstGeom>
          </p:spPr>
        </p:pic>
        <p:sp>
          <p:nvSpPr>
            <p:cNvPr id="12" name="TextBox 11">
              <a:extLst>
                <a:ext uri="{FF2B5EF4-FFF2-40B4-BE49-F238E27FC236}">
                  <a16:creationId xmlns:a16="http://schemas.microsoft.com/office/drawing/2014/main" id="{D47A16DF-83D1-764F-EB1D-903ADFCCD694}"/>
                </a:ext>
              </a:extLst>
            </p:cNvPr>
            <p:cNvSpPr txBox="1"/>
            <p:nvPr/>
          </p:nvSpPr>
          <p:spPr>
            <a:xfrm>
              <a:off x="7567685" y="3149619"/>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Segoe UI "/>
                  <a:ea typeface="+mn-ea"/>
                  <a:cs typeface="+mn-cs"/>
                </a:rPr>
                <a:t>Empower every person and organization on the planet to achieve more</a:t>
              </a:r>
              <a:endParaRPr kumimoji="0" lang="en-US" sz="1800" b="0" i="1"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94452825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8ACE8F-E8DA-3A49-0C5C-0196E07C0786}"/>
              </a:ext>
            </a:extLst>
          </p:cNvPr>
          <p:cNvSpPr>
            <a:spLocks noGrp="1"/>
          </p:cNvSpPr>
          <p:nvPr>
            <p:ph type="body" sz="quarter" idx="11"/>
          </p:nvPr>
        </p:nvSpPr>
        <p:spPr>
          <a:xfrm>
            <a:off x="581593" y="962650"/>
            <a:ext cx="11025188" cy="369332"/>
          </a:xfrm>
        </p:spPr>
        <p:txBody>
          <a:bodyPr/>
          <a:lstStyle/>
          <a:p>
            <a:r>
              <a:rPr lang="en-US" dirty="0"/>
              <a:t>Generative AI</a:t>
            </a:r>
          </a:p>
        </p:txBody>
      </p:sp>
      <p:pic>
        <p:nvPicPr>
          <p:cNvPr id="2" name="Picture 1" descr="Shape&#10;&#10;Description automatically generated with medium confidence">
            <a:extLst>
              <a:ext uri="{FF2B5EF4-FFF2-40B4-BE49-F238E27FC236}">
                <a16:creationId xmlns:a16="http://schemas.microsoft.com/office/drawing/2014/main" id="{8383F9D0-F6FC-E276-8DAB-99D68AED6D7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950676" y="274541"/>
            <a:ext cx="2290642" cy="801725"/>
          </a:xfrm>
          <a:prstGeom prst="rect">
            <a:avLst/>
          </a:prstGeom>
        </p:spPr>
      </p:pic>
      <p:pic>
        <p:nvPicPr>
          <p:cNvPr id="9" name="Picture 8" descr="Logo&#10;&#10;Description automatically generated">
            <a:extLst>
              <a:ext uri="{FF2B5EF4-FFF2-40B4-BE49-F238E27FC236}">
                <a16:creationId xmlns:a16="http://schemas.microsoft.com/office/drawing/2014/main" id="{52861731-728A-E8F4-5FD6-0555B80546F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3939215" y="827001"/>
            <a:ext cx="858108" cy="384610"/>
          </a:xfrm>
          <a:prstGeom prst="rect">
            <a:avLst/>
          </a:prstGeom>
        </p:spPr>
      </p:pic>
      <p:grpSp>
        <p:nvGrpSpPr>
          <p:cNvPr id="13" name="Group 12">
            <a:extLst>
              <a:ext uri="{FF2B5EF4-FFF2-40B4-BE49-F238E27FC236}">
                <a16:creationId xmlns:a16="http://schemas.microsoft.com/office/drawing/2014/main" id="{7A7598FA-BC5E-B419-C95E-17CCB6EB2A73}"/>
              </a:ext>
            </a:extLst>
          </p:cNvPr>
          <p:cNvGrpSpPr/>
          <p:nvPr/>
        </p:nvGrpSpPr>
        <p:grpSpPr>
          <a:xfrm>
            <a:off x="7106742" y="1702401"/>
            <a:ext cx="2972071" cy="4881058"/>
            <a:chOff x="8378681" y="1633467"/>
            <a:chExt cx="2972071" cy="4881058"/>
          </a:xfrm>
        </p:grpSpPr>
        <p:grpSp>
          <p:nvGrpSpPr>
            <p:cNvPr id="12" name="Group 11">
              <a:extLst>
                <a:ext uri="{FF2B5EF4-FFF2-40B4-BE49-F238E27FC236}">
                  <a16:creationId xmlns:a16="http://schemas.microsoft.com/office/drawing/2014/main" id="{B41904FF-9271-A17E-9D90-4F8C6235FF1F}"/>
                </a:ext>
              </a:extLst>
            </p:cNvPr>
            <p:cNvGrpSpPr/>
            <p:nvPr/>
          </p:nvGrpSpPr>
          <p:grpSpPr>
            <a:xfrm>
              <a:off x="8378681" y="2732167"/>
              <a:ext cx="2972071" cy="3782358"/>
              <a:chOff x="8487645" y="2404866"/>
              <a:chExt cx="2972071" cy="3782358"/>
            </a:xfrm>
          </p:grpSpPr>
          <p:sp>
            <p:nvSpPr>
              <p:cNvPr id="10" name="TextBox 9">
                <a:extLst>
                  <a:ext uri="{FF2B5EF4-FFF2-40B4-BE49-F238E27FC236}">
                    <a16:creationId xmlns:a16="http://schemas.microsoft.com/office/drawing/2014/main" id="{3F2D72B7-9CD2-3845-F430-3ED0F707DBBF}"/>
                  </a:ext>
                </a:extLst>
              </p:cNvPr>
              <p:cNvSpPr txBox="1"/>
              <p:nvPr/>
            </p:nvSpPr>
            <p:spPr>
              <a:xfrm>
                <a:off x="8487645" y="2404866"/>
                <a:ext cx="2972071" cy="661720"/>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Prompt: A white Siamese cat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Response:</a:t>
                </a:r>
              </a:p>
            </p:txBody>
          </p:sp>
          <p:pic>
            <p:nvPicPr>
              <p:cNvPr id="11" name="Picture 10" descr="A cat with blue eyes&#10;&#10;Description automatically generated">
                <a:extLst>
                  <a:ext uri="{FF2B5EF4-FFF2-40B4-BE49-F238E27FC236}">
                    <a16:creationId xmlns:a16="http://schemas.microsoft.com/office/drawing/2014/main" id="{3233CD03-C633-F6C7-601A-E2D6A856214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487645" y="3326484"/>
                <a:ext cx="2860740" cy="2860740"/>
              </a:xfrm>
              <a:prstGeom prst="rect">
                <a:avLst/>
              </a:prstGeom>
            </p:spPr>
          </p:pic>
        </p:grpSp>
        <p:grpSp>
          <p:nvGrpSpPr>
            <p:cNvPr id="19" name="Group 18">
              <a:extLst>
                <a:ext uri="{FF2B5EF4-FFF2-40B4-BE49-F238E27FC236}">
                  <a16:creationId xmlns:a16="http://schemas.microsoft.com/office/drawing/2014/main" id="{E55C2125-320D-B23D-0BEA-51EEE2E98FE5}"/>
                </a:ext>
              </a:extLst>
            </p:cNvPr>
            <p:cNvGrpSpPr/>
            <p:nvPr/>
          </p:nvGrpSpPr>
          <p:grpSpPr>
            <a:xfrm>
              <a:off x="8378681" y="1633467"/>
              <a:ext cx="2860740" cy="817392"/>
              <a:chOff x="8378681" y="1633467"/>
              <a:chExt cx="2860740" cy="817392"/>
            </a:xfrm>
          </p:grpSpPr>
          <p:sp>
            <p:nvSpPr>
              <p:cNvPr id="20" name="Rectangle: Rounded Corners 19">
                <a:extLst>
                  <a:ext uri="{FF2B5EF4-FFF2-40B4-BE49-F238E27FC236}">
                    <a16:creationId xmlns:a16="http://schemas.microsoft.com/office/drawing/2014/main" id="{7AF0E634-D7AA-1DF7-3E8F-9AF06CA6CB81}"/>
                  </a:ext>
                </a:extLst>
              </p:cNvPr>
              <p:cNvSpPr/>
              <p:nvPr/>
            </p:nvSpPr>
            <p:spPr bwMode="auto">
              <a:xfrm>
                <a:off x="8378681" y="1633467"/>
                <a:ext cx="2860740" cy="494400"/>
              </a:xfrm>
              <a:prstGeom prst="roundRect">
                <a:avLst>
                  <a:gd name="adj" fmla="val 7485"/>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Semibold"/>
                    <a:ea typeface="+mn-ea"/>
                    <a:cs typeface="Segoe UI" pitchFamily="34" charset="0"/>
                  </a:rPr>
                  <a:t>DALL·E </a:t>
                </a:r>
              </a:p>
            </p:txBody>
          </p:sp>
          <p:sp>
            <p:nvSpPr>
              <p:cNvPr id="14" name="TextBox 17">
                <a:extLst>
                  <a:ext uri="{FF2B5EF4-FFF2-40B4-BE49-F238E27FC236}">
                    <a16:creationId xmlns:a16="http://schemas.microsoft.com/office/drawing/2014/main" id="{F76F349E-98FF-0B59-406C-9C5DF1ACF71F}"/>
                  </a:ext>
                </a:extLst>
              </p:cNvPr>
              <p:cNvSpPr txBox="1"/>
              <p:nvPr/>
            </p:nvSpPr>
            <p:spPr>
              <a:xfrm>
                <a:off x="8548205" y="2173860"/>
                <a:ext cx="2611002" cy="276999"/>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
                    <a:ea typeface="+mn-ea"/>
                    <a:cs typeface="+mn-cs"/>
                  </a:rPr>
                  <a:t>Generate images from text prompts</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0CE69C05-33D7-704C-7C0A-995ACE8D5649}"/>
              </a:ext>
            </a:extLst>
          </p:cNvPr>
          <p:cNvGrpSpPr/>
          <p:nvPr/>
        </p:nvGrpSpPr>
        <p:grpSpPr>
          <a:xfrm>
            <a:off x="8964116" y="1702401"/>
            <a:ext cx="2972071" cy="3545524"/>
            <a:chOff x="8378681" y="1633467"/>
            <a:chExt cx="2972071" cy="3545524"/>
          </a:xfrm>
        </p:grpSpPr>
        <p:sp>
          <p:nvSpPr>
            <p:cNvPr id="26" name="TextBox 25">
              <a:extLst>
                <a:ext uri="{FF2B5EF4-FFF2-40B4-BE49-F238E27FC236}">
                  <a16:creationId xmlns:a16="http://schemas.microsoft.com/office/drawing/2014/main" id="{4CC82FE9-911B-32E9-DCDB-6D872DB459D3}"/>
                </a:ext>
              </a:extLst>
            </p:cNvPr>
            <p:cNvSpPr txBox="1"/>
            <p:nvPr/>
          </p:nvSpPr>
          <p:spPr>
            <a:xfrm>
              <a:off x="8378681" y="2732167"/>
              <a:ext cx="2972071" cy="244682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Prompt: file.wav</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lang="en-US" sz="1400" dirty="0"/>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Spoken content in file!</a:t>
              </a:r>
              <a:endParaRPr kumimoji="0" lang="en-US" sz="1400" b="0" i="0" u="none" strike="noStrike" kern="1200" cap="none" spc="0" normalizeH="0" baseline="0" noProof="0" dirty="0">
                <a:ln>
                  <a:noFill/>
                </a:ln>
                <a:solidFill>
                  <a:srgbClr val="000000"/>
                </a:solidFill>
                <a:effectLst/>
                <a:highlight>
                  <a:srgbClr val="00FF00"/>
                </a:highligh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E197D4CE-953E-CBA9-49AC-2FA7114BD3A9}"/>
                </a:ext>
              </a:extLst>
            </p:cNvPr>
            <p:cNvGrpSpPr/>
            <p:nvPr/>
          </p:nvGrpSpPr>
          <p:grpSpPr>
            <a:xfrm>
              <a:off x="8378681" y="1633467"/>
              <a:ext cx="2860740" cy="817392"/>
              <a:chOff x="8378681" y="1633467"/>
              <a:chExt cx="2860740" cy="817392"/>
            </a:xfrm>
          </p:grpSpPr>
          <p:sp>
            <p:nvSpPr>
              <p:cNvPr id="24" name="Rectangle: Rounded Corners 23">
                <a:extLst>
                  <a:ext uri="{FF2B5EF4-FFF2-40B4-BE49-F238E27FC236}">
                    <a16:creationId xmlns:a16="http://schemas.microsoft.com/office/drawing/2014/main" id="{8AA8A843-4CDE-7730-B235-4B37EE5AFE2E}"/>
                  </a:ext>
                </a:extLst>
              </p:cNvPr>
              <p:cNvSpPr/>
              <p:nvPr/>
            </p:nvSpPr>
            <p:spPr bwMode="auto">
              <a:xfrm>
                <a:off x="8378681" y="1633467"/>
                <a:ext cx="2860740" cy="494400"/>
              </a:xfrm>
              <a:prstGeom prst="roundRect">
                <a:avLst>
                  <a:gd name="adj" fmla="val 7485"/>
                </a:avLst>
              </a:prstGeom>
              <a:solidFill>
                <a:srgbClr val="9B32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spc="-50" dirty="0">
                    <a:ln w="3175">
                      <a:noFill/>
                    </a:ln>
                    <a:solidFill>
                      <a:prstClr val="white"/>
                    </a:solidFill>
                    <a:latin typeface="Segoe UI Semibold"/>
                    <a:cs typeface="Segoe UI" pitchFamily="34" charset="0"/>
                  </a:rPr>
                  <a:t>Whisper</a:t>
                </a:r>
                <a:endParaRPr kumimoji="0" lang="en-US" sz="2000" b="0"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sp>
            <p:nvSpPr>
              <p:cNvPr id="25" name="TextBox 17">
                <a:extLst>
                  <a:ext uri="{FF2B5EF4-FFF2-40B4-BE49-F238E27FC236}">
                    <a16:creationId xmlns:a16="http://schemas.microsoft.com/office/drawing/2014/main" id="{D88E5688-EE2F-A91F-31AC-423F025349CC}"/>
                  </a:ext>
                </a:extLst>
              </p:cNvPr>
              <p:cNvSpPr txBox="1"/>
              <p:nvPr/>
            </p:nvSpPr>
            <p:spPr>
              <a:xfrm>
                <a:off x="8548205" y="2173860"/>
                <a:ext cx="2611002" cy="276999"/>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
                    <a:ea typeface="+mn-ea"/>
                    <a:cs typeface="+mn-cs"/>
                  </a:rPr>
                  <a:t>Transcribe audio</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32" name="Group 31">
            <a:extLst>
              <a:ext uri="{FF2B5EF4-FFF2-40B4-BE49-F238E27FC236}">
                <a16:creationId xmlns:a16="http://schemas.microsoft.com/office/drawing/2014/main" id="{6BA6A8ED-D7EF-8420-B7AC-E4CC05681D65}"/>
              </a:ext>
            </a:extLst>
          </p:cNvPr>
          <p:cNvGrpSpPr/>
          <p:nvPr/>
        </p:nvGrpSpPr>
        <p:grpSpPr>
          <a:xfrm>
            <a:off x="2581401" y="1702401"/>
            <a:ext cx="2957551" cy="3357362"/>
            <a:chOff x="2581401" y="1702401"/>
            <a:chExt cx="2957551" cy="3357362"/>
          </a:xfrm>
        </p:grpSpPr>
        <p:grpSp>
          <p:nvGrpSpPr>
            <p:cNvPr id="5" name="Group 4">
              <a:extLst>
                <a:ext uri="{FF2B5EF4-FFF2-40B4-BE49-F238E27FC236}">
                  <a16:creationId xmlns:a16="http://schemas.microsoft.com/office/drawing/2014/main" id="{58F68E65-BD3F-2724-6154-77F1F8C703BF}"/>
                </a:ext>
              </a:extLst>
            </p:cNvPr>
            <p:cNvGrpSpPr/>
            <p:nvPr/>
          </p:nvGrpSpPr>
          <p:grpSpPr>
            <a:xfrm>
              <a:off x="2581401" y="2209044"/>
              <a:ext cx="2957551" cy="2850719"/>
              <a:chOff x="581590" y="2127867"/>
              <a:chExt cx="2957551" cy="2850719"/>
            </a:xfrm>
            <a:effectLst/>
          </p:grpSpPr>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581590" y="2962650"/>
                <a:ext cx="2957551" cy="20159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Write a tagline for an ice cream shop.</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We serve up smiles with every scoop!</a:t>
                </a:r>
                <a:endParaRPr kumimoji="0" lang="en-US" sz="1400" b="0" i="0" u="none" strike="noStrike" kern="1200" cap="none" spc="0" normalizeH="0" baseline="0" noProof="0" dirty="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6" name="TextBox 15">
                <a:extLst>
                  <a:ext uri="{FF2B5EF4-FFF2-40B4-BE49-F238E27FC236}">
                    <a16:creationId xmlns:a16="http://schemas.microsoft.com/office/drawing/2014/main" id="{FF5EBF28-1890-276B-9CB1-2CC90D81B0BD}"/>
                  </a:ext>
                </a:extLst>
              </p:cNvPr>
              <p:cNvSpPr txBox="1"/>
              <p:nvPr/>
            </p:nvSpPr>
            <p:spPr>
              <a:xfrm>
                <a:off x="1141288" y="2127867"/>
                <a:ext cx="2277793" cy="276999"/>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
                    <a:ea typeface="+mn-ea"/>
                    <a:cs typeface="+mn-cs"/>
                  </a:rPr>
                  <a:t>Generate and Understand Text</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30" name="Rectangle: Rounded Corners 29">
              <a:extLst>
                <a:ext uri="{FF2B5EF4-FFF2-40B4-BE49-F238E27FC236}">
                  <a16:creationId xmlns:a16="http://schemas.microsoft.com/office/drawing/2014/main" id="{FD339583-1F31-4438-35F0-A208CBB7BA61}"/>
                </a:ext>
              </a:extLst>
            </p:cNvPr>
            <p:cNvSpPr/>
            <p:nvPr/>
          </p:nvSpPr>
          <p:spPr bwMode="auto">
            <a:xfrm>
              <a:off x="2581401" y="1702401"/>
              <a:ext cx="1331987" cy="494400"/>
            </a:xfrm>
            <a:prstGeom prst="roundRect">
              <a:avLst>
                <a:gd name="adj" fmla="val 7485"/>
              </a:avLst>
            </a:prstGeom>
            <a:solidFill>
              <a:srgbClr val="BF8B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dirty="0">
                  <a:ln w="3175">
                    <a:noFill/>
                  </a:ln>
                  <a:solidFill>
                    <a:prstClr val="white"/>
                  </a:solidFill>
                  <a:effectLst/>
                  <a:uLnTx/>
                  <a:uFillTx/>
                  <a:latin typeface="Segoe UI Semibold"/>
                  <a:ea typeface="+mn-ea"/>
                  <a:cs typeface="Segoe UI" pitchFamily="34" charset="0"/>
                </a:rPr>
                <a:t>GPT 3.5</a:t>
              </a:r>
              <a:endParaRPr kumimoji="0" lang="en-US" sz="2000" b="0" i="1" u="none" strike="noStrike" kern="0" cap="none" spc="-50" normalizeH="0" baseline="0" noProof="0" dirty="0">
                <a:ln w="3175">
                  <a:noFill/>
                </a:ln>
                <a:solidFill>
                  <a:prstClr val="white"/>
                </a:solidFill>
                <a:effectLst/>
                <a:uLnTx/>
                <a:uFillTx/>
                <a:latin typeface="Segoe UI Semibold"/>
                <a:ea typeface="+mn-ea"/>
                <a:cs typeface="Segoe UI" pitchFamily="34" charset="0"/>
              </a:endParaRPr>
            </a:p>
          </p:txBody>
        </p:sp>
        <p:sp>
          <p:nvSpPr>
            <p:cNvPr id="31" name="Rectangle: Rounded Corners 30">
              <a:extLst>
                <a:ext uri="{FF2B5EF4-FFF2-40B4-BE49-F238E27FC236}">
                  <a16:creationId xmlns:a16="http://schemas.microsoft.com/office/drawing/2014/main" id="{E3687CB4-A3B5-0BFB-767C-2FCEF308327E}"/>
                </a:ext>
              </a:extLst>
            </p:cNvPr>
            <p:cNvSpPr/>
            <p:nvPr/>
          </p:nvSpPr>
          <p:spPr bwMode="auto">
            <a:xfrm>
              <a:off x="4086905" y="1702401"/>
              <a:ext cx="1331987" cy="494400"/>
            </a:xfrm>
            <a:prstGeom prst="roundRect">
              <a:avLst>
                <a:gd name="adj" fmla="val 7485"/>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spc="-50" dirty="0">
                  <a:ln w="3175">
                    <a:noFill/>
                  </a:ln>
                  <a:solidFill>
                    <a:prstClr val="white"/>
                  </a:solidFill>
                  <a:latin typeface="Segoe UI Semibold"/>
                  <a:cs typeface="Segoe UI" pitchFamily="34" charset="0"/>
                </a:rPr>
                <a:t>GPT 4</a:t>
              </a:r>
              <a:endParaRPr kumimoji="0" lang="en-US" sz="2000" b="1"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grpSp>
    </p:spTree>
    <p:extLst>
      <p:ext uri="{BB962C8B-B14F-4D97-AF65-F5344CB8AC3E}">
        <p14:creationId xmlns:p14="http://schemas.microsoft.com/office/powerpoint/2010/main" val="2339292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35" presetClass="path" presetSubtype="0" accel="50000" decel="50000" fill="hold" nodeType="withEffect">
                                  <p:stCondLst>
                                    <p:cond delay="0"/>
                                  </p:stCondLst>
                                  <p:childTnLst>
                                    <p:animMotion origin="layout" path="M 2.29167E-6 4.81481E-6 L -0.14375 4.81481E-6 " pathEditMode="relative" rAng="0" ptsTypes="AA">
                                      <p:cBhvr>
                                        <p:cTn id="10" dur="2000" fill="hold"/>
                                        <p:tgtEl>
                                          <p:spTgt spid="13"/>
                                        </p:tgtEl>
                                        <p:attrNameLst>
                                          <p:attrName>ppt_x</p:attrName>
                                          <p:attrName>ppt_y</p:attrName>
                                        </p:attrNameLst>
                                      </p:cBhvr>
                                      <p:rCtr x="-7187" y="0"/>
                                    </p:animMotion>
                                  </p:childTnLst>
                                </p:cTn>
                              </p:par>
                              <p:par>
                                <p:cTn id="11" presetID="35" presetClass="path" presetSubtype="0" accel="50000" decel="50000" fill="hold" nodeType="withEffect">
                                  <p:stCondLst>
                                    <p:cond delay="0"/>
                                  </p:stCondLst>
                                  <p:childTnLst>
                                    <p:animMotion origin="layout" path="M -2.70833E-6 -4.07407E-6 L -0.06836 -4.07407E-6 " pathEditMode="relative" rAng="0" ptsTypes="AA">
                                      <p:cBhvr>
                                        <p:cTn id="12" dur="2000" fill="hold"/>
                                        <p:tgtEl>
                                          <p:spTgt spid="32"/>
                                        </p:tgtEl>
                                        <p:attrNameLst>
                                          <p:attrName>ppt_x</p:attrName>
                                          <p:attrName>ppt_y</p:attrName>
                                        </p:attrNameLst>
                                      </p:cBhvr>
                                      <p:rCtr x="-34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B87A-9373-4180-BDEB-4FC54C935C59}"/>
              </a:ext>
              <a:ext uri="{C183D7F6-B498-43B3-948B-1728B52AA6E4}">
                <adec:decorative xmlns:adec="http://schemas.microsoft.com/office/drawing/2017/decorative" val="1"/>
              </a:ext>
            </a:extLst>
          </p:cNvPr>
          <p:cNvSpPr>
            <a:spLocks noGrp="1"/>
          </p:cNvSpPr>
          <p:nvPr>
            <p:ph type="title"/>
          </p:nvPr>
        </p:nvSpPr>
        <p:spPr>
          <a:xfrm>
            <a:off x="605084" y="2344561"/>
            <a:ext cx="4644137" cy="492443"/>
          </a:xfrm>
        </p:spPr>
        <p:txBody>
          <a:bodyPr/>
          <a:lstStyle/>
          <a:p>
            <a:pPr algn="ctr"/>
            <a:r>
              <a:rPr lang="en-US" dirty="0"/>
              <a:t>Azure OpenAI Service</a:t>
            </a:r>
          </a:p>
        </p:txBody>
      </p:sp>
      <p:grpSp>
        <p:nvGrpSpPr>
          <p:cNvPr id="7" name="Group 6">
            <a:extLst>
              <a:ext uri="{FF2B5EF4-FFF2-40B4-BE49-F238E27FC236}">
                <a16:creationId xmlns:a16="http://schemas.microsoft.com/office/drawing/2014/main" id="{31231B0C-6EA7-F386-5611-C41FA8FDCF1C}"/>
              </a:ext>
            </a:extLst>
          </p:cNvPr>
          <p:cNvGrpSpPr/>
          <p:nvPr/>
        </p:nvGrpSpPr>
        <p:grpSpPr>
          <a:xfrm>
            <a:off x="6497588" y="3403730"/>
            <a:ext cx="4956883" cy="553998"/>
            <a:chOff x="6144726" y="2800582"/>
            <a:chExt cx="4956883" cy="553998"/>
          </a:xfrm>
        </p:grpSpPr>
        <p:sp>
          <p:nvSpPr>
            <p:cNvPr id="44" name="Text Placeholder 5">
              <a:extLst>
                <a:ext uri="{FF2B5EF4-FFF2-40B4-BE49-F238E27FC236}">
                  <a16:creationId xmlns:a16="http://schemas.microsoft.com/office/drawing/2014/main" id="{E7D42C52-990A-4E62-92FC-3C024BA7B976}"/>
                </a:ext>
                <a:ext uri="{C183D7F6-B498-43B3-948B-1728B52AA6E4}">
                  <adec:decorative xmlns:adec="http://schemas.microsoft.com/office/drawing/2017/decorative" val="1"/>
                </a:ext>
              </a:extLst>
            </p:cNvPr>
            <p:cNvSpPr txBox="1">
              <a:spLocks/>
            </p:cNvSpPr>
            <p:nvPr/>
          </p:nvSpPr>
          <p:spPr>
            <a:xfrm>
              <a:off x="6946642" y="2800582"/>
              <a:ext cx="4154967"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Custom AI models fine-tuned with your data and hyperparameters</a:t>
              </a:r>
            </a:p>
          </p:txBody>
        </p:sp>
        <p:grpSp>
          <p:nvGrpSpPr>
            <p:cNvPr id="46" name="customize 1">
              <a:extLst>
                <a:ext uri="{FF2B5EF4-FFF2-40B4-BE49-F238E27FC236}">
                  <a16:creationId xmlns:a16="http://schemas.microsoft.com/office/drawing/2014/main" id="{F56449C6-0108-4D7B-99CF-BC8D71331D42}"/>
                </a:ext>
                <a:ext uri="{C183D7F6-B498-43B3-948B-1728B52AA6E4}">
                  <adec:decorative xmlns:adec="http://schemas.microsoft.com/office/drawing/2017/decorative" val="1"/>
                </a:ext>
              </a:extLst>
            </p:cNvPr>
            <p:cNvGrpSpPr/>
            <p:nvPr/>
          </p:nvGrpSpPr>
          <p:grpSpPr>
            <a:xfrm>
              <a:off x="6144726" y="2823732"/>
              <a:ext cx="460109" cy="460105"/>
              <a:chOff x="10087457" y="2194561"/>
              <a:chExt cx="379556" cy="379554"/>
            </a:xfrm>
          </p:grpSpPr>
          <p:sp>
            <p:nvSpPr>
              <p:cNvPr id="47" name="Rectangle 306">
                <a:extLst>
                  <a:ext uri="{FF2B5EF4-FFF2-40B4-BE49-F238E27FC236}">
                    <a16:creationId xmlns:a16="http://schemas.microsoft.com/office/drawing/2014/main" id="{B0CAA583-4AFB-4DB7-958F-102C135E9D21}"/>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307">
                <a:extLst>
                  <a:ext uri="{FF2B5EF4-FFF2-40B4-BE49-F238E27FC236}">
                    <a16:creationId xmlns:a16="http://schemas.microsoft.com/office/drawing/2014/main" id="{153CCA5F-3CED-4AD6-9BB3-0AF69E9CD910}"/>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308">
                <a:extLst>
                  <a:ext uri="{FF2B5EF4-FFF2-40B4-BE49-F238E27FC236}">
                    <a16:creationId xmlns:a16="http://schemas.microsoft.com/office/drawing/2014/main" id="{1464198E-1CD7-4E4C-B80A-2D98429ED3E5}"/>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Rectangle 309">
                <a:extLst>
                  <a:ext uri="{FF2B5EF4-FFF2-40B4-BE49-F238E27FC236}">
                    <a16:creationId xmlns:a16="http://schemas.microsoft.com/office/drawing/2014/main" id="{8C3F779E-3205-4160-9EE1-FF67968DC537}"/>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Rectangle 310">
                <a:extLst>
                  <a:ext uri="{FF2B5EF4-FFF2-40B4-BE49-F238E27FC236}">
                    <a16:creationId xmlns:a16="http://schemas.microsoft.com/office/drawing/2014/main" id="{343CEA72-B893-45B3-A3CA-36A408F4A8BD}"/>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311">
                <a:extLst>
                  <a:ext uri="{FF2B5EF4-FFF2-40B4-BE49-F238E27FC236}">
                    <a16:creationId xmlns:a16="http://schemas.microsoft.com/office/drawing/2014/main" id="{0EDC7830-DB61-47C3-B8C1-4FADAD7629DF}"/>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Rectangle 312">
                <a:extLst>
                  <a:ext uri="{FF2B5EF4-FFF2-40B4-BE49-F238E27FC236}">
                    <a16:creationId xmlns:a16="http://schemas.microsoft.com/office/drawing/2014/main" id="{F54F301C-EDD9-44C5-B0AA-CC1F577F82A4}"/>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Rectangle 313">
                <a:extLst>
                  <a:ext uri="{FF2B5EF4-FFF2-40B4-BE49-F238E27FC236}">
                    <a16:creationId xmlns:a16="http://schemas.microsoft.com/office/drawing/2014/main" id="{6970F5F0-5E89-4B89-8327-640EBFCB8CAA}"/>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314">
                <a:extLst>
                  <a:ext uri="{FF2B5EF4-FFF2-40B4-BE49-F238E27FC236}">
                    <a16:creationId xmlns:a16="http://schemas.microsoft.com/office/drawing/2014/main" id="{2D2DABF7-611A-4747-BB44-C32F32D962A6}"/>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EC75948E-5DBE-E337-963E-54C0076C1FBE}"/>
              </a:ext>
            </a:extLst>
          </p:cNvPr>
          <p:cNvGrpSpPr/>
          <p:nvPr/>
        </p:nvGrpSpPr>
        <p:grpSpPr>
          <a:xfrm>
            <a:off x="6497588" y="4306240"/>
            <a:ext cx="4956884" cy="553998"/>
            <a:chOff x="6096020" y="3827587"/>
            <a:chExt cx="4956884" cy="553998"/>
          </a:xfrm>
        </p:grpSpPr>
        <p:sp>
          <p:nvSpPr>
            <p:cNvPr id="45" name="Text Placeholder 5">
              <a:extLst>
                <a:ext uri="{FF2B5EF4-FFF2-40B4-BE49-F238E27FC236}">
                  <a16:creationId xmlns:a16="http://schemas.microsoft.com/office/drawing/2014/main" id="{2261948F-7852-4809-AE25-14293B735356}"/>
                </a:ext>
                <a:ext uri="{C183D7F6-B498-43B3-948B-1728B52AA6E4}">
                  <adec:decorative xmlns:adec="http://schemas.microsoft.com/office/drawing/2017/decorative" val="1"/>
                </a:ext>
              </a:extLst>
            </p:cNvPr>
            <p:cNvSpPr txBox="1">
              <a:spLocks/>
            </p:cNvSpPr>
            <p:nvPr/>
          </p:nvSpPr>
          <p:spPr>
            <a:xfrm>
              <a:off x="6897937" y="3827587"/>
              <a:ext cx="4154967"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Built-in responsible AI to detect and mitigate harmful use</a:t>
              </a:r>
            </a:p>
          </p:txBody>
        </p:sp>
        <p:grpSp>
          <p:nvGrpSpPr>
            <p:cNvPr id="64" name="deploy">
              <a:extLst>
                <a:ext uri="{FF2B5EF4-FFF2-40B4-BE49-F238E27FC236}">
                  <a16:creationId xmlns:a16="http://schemas.microsoft.com/office/drawing/2014/main" id="{1434D759-C555-4EAB-A72A-991A2477E25E}"/>
                </a:ext>
                <a:ext uri="{C183D7F6-B498-43B3-948B-1728B52AA6E4}">
                  <adec:decorative xmlns:adec="http://schemas.microsoft.com/office/drawing/2017/decorative" val="1"/>
                </a:ext>
              </a:extLst>
            </p:cNvPr>
            <p:cNvGrpSpPr/>
            <p:nvPr/>
          </p:nvGrpSpPr>
          <p:grpSpPr>
            <a:xfrm>
              <a:off x="6096020" y="3848047"/>
              <a:ext cx="557561" cy="513079"/>
              <a:chOff x="9141255" y="2173883"/>
              <a:chExt cx="459946" cy="423254"/>
            </a:xfrm>
          </p:grpSpPr>
          <p:sp>
            <p:nvSpPr>
              <p:cNvPr id="65" name="Freeform 5">
                <a:extLst>
                  <a:ext uri="{FF2B5EF4-FFF2-40B4-BE49-F238E27FC236}">
                    <a16:creationId xmlns:a16="http://schemas.microsoft.com/office/drawing/2014/main" id="{3E0130ED-C36C-4A24-9DF8-A693D23D68D6}"/>
                  </a:ext>
                </a:extLst>
              </p:cNvPr>
              <p:cNvSpPr>
                <a:spLocks/>
              </p:cNvSpPr>
              <p:nvPr/>
            </p:nvSpPr>
            <p:spPr bwMode="auto">
              <a:xfrm>
                <a:off x="9285398" y="2475271"/>
                <a:ext cx="315803" cy="121866"/>
              </a:xfrm>
              <a:custGeom>
                <a:avLst/>
                <a:gdLst>
                  <a:gd name="T0" fmla="*/ 425 w 425"/>
                  <a:gd name="T1" fmla="*/ 125 h 165"/>
                  <a:gd name="T2" fmla="*/ 394 w 425"/>
                  <a:gd name="T3" fmla="*/ 10 h 165"/>
                  <a:gd name="T4" fmla="*/ 389 w 425"/>
                  <a:gd name="T5" fmla="*/ 6 h 165"/>
                  <a:gd name="T6" fmla="*/ 384 w 425"/>
                  <a:gd name="T7" fmla="*/ 9 h 165"/>
                  <a:gd name="T8" fmla="*/ 361 w 425"/>
                  <a:gd name="T9" fmla="*/ 49 h 165"/>
                  <a:gd name="T10" fmla="*/ 295 w 425"/>
                  <a:gd name="T11" fmla="*/ 11 h 165"/>
                  <a:gd name="T12" fmla="*/ 276 w 425"/>
                  <a:gd name="T13" fmla="*/ 0 h 165"/>
                  <a:gd name="T14" fmla="*/ 115 w 425"/>
                  <a:gd name="T15" fmla="*/ 118 h 165"/>
                  <a:gd name="T16" fmla="*/ 20 w 425"/>
                  <a:gd name="T17" fmla="*/ 88 h 165"/>
                  <a:gd name="T18" fmla="*/ 0 w 425"/>
                  <a:gd name="T19" fmla="*/ 100 h 165"/>
                  <a:gd name="T20" fmla="*/ 115 w 425"/>
                  <a:gd name="T21" fmla="*/ 139 h 165"/>
                  <a:gd name="T22" fmla="*/ 252 w 425"/>
                  <a:gd name="T23" fmla="*/ 81 h 165"/>
                  <a:gd name="T24" fmla="*/ 256 w 425"/>
                  <a:gd name="T25" fmla="*/ 77 h 165"/>
                  <a:gd name="T26" fmla="*/ 323 w 425"/>
                  <a:gd name="T27" fmla="*/ 115 h 165"/>
                  <a:gd name="T28" fmla="*/ 299 w 425"/>
                  <a:gd name="T29" fmla="*/ 156 h 165"/>
                  <a:gd name="T30" fmla="*/ 299 w 425"/>
                  <a:gd name="T31" fmla="*/ 162 h 165"/>
                  <a:gd name="T32" fmla="*/ 305 w 425"/>
                  <a:gd name="T33" fmla="*/ 164 h 165"/>
                  <a:gd name="T34" fmla="*/ 419 w 425"/>
                  <a:gd name="T35" fmla="*/ 133 h 165"/>
                  <a:gd name="T36" fmla="*/ 424 w 425"/>
                  <a:gd name="T37" fmla="*/ 130 h 165"/>
                  <a:gd name="T38" fmla="*/ 425 w 425"/>
                  <a:gd name="T39"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165">
                    <a:moveTo>
                      <a:pt x="425" y="125"/>
                    </a:moveTo>
                    <a:cubicBezTo>
                      <a:pt x="394" y="10"/>
                      <a:pt x="394" y="10"/>
                      <a:pt x="394" y="10"/>
                    </a:cubicBezTo>
                    <a:cubicBezTo>
                      <a:pt x="393" y="7"/>
                      <a:pt x="391" y="6"/>
                      <a:pt x="389" y="6"/>
                    </a:cubicBezTo>
                    <a:cubicBezTo>
                      <a:pt x="388" y="6"/>
                      <a:pt x="385" y="6"/>
                      <a:pt x="384" y="9"/>
                    </a:cubicBezTo>
                    <a:cubicBezTo>
                      <a:pt x="361" y="49"/>
                      <a:pt x="361" y="49"/>
                      <a:pt x="361" y="49"/>
                    </a:cubicBezTo>
                    <a:cubicBezTo>
                      <a:pt x="295" y="11"/>
                      <a:pt x="295" y="11"/>
                      <a:pt x="295" y="11"/>
                    </a:cubicBezTo>
                    <a:cubicBezTo>
                      <a:pt x="276" y="0"/>
                      <a:pt x="276" y="0"/>
                      <a:pt x="276" y="0"/>
                    </a:cubicBezTo>
                    <a:cubicBezTo>
                      <a:pt x="255" y="68"/>
                      <a:pt x="191" y="118"/>
                      <a:pt x="115" y="118"/>
                    </a:cubicBezTo>
                    <a:cubicBezTo>
                      <a:pt x="80" y="118"/>
                      <a:pt x="47" y="107"/>
                      <a:pt x="20" y="88"/>
                    </a:cubicBezTo>
                    <a:cubicBezTo>
                      <a:pt x="0" y="100"/>
                      <a:pt x="0" y="100"/>
                      <a:pt x="0" y="100"/>
                    </a:cubicBezTo>
                    <a:cubicBezTo>
                      <a:pt x="33" y="125"/>
                      <a:pt x="73" y="139"/>
                      <a:pt x="115" y="139"/>
                    </a:cubicBezTo>
                    <a:cubicBezTo>
                      <a:pt x="167" y="139"/>
                      <a:pt x="216" y="119"/>
                      <a:pt x="252" y="81"/>
                    </a:cubicBezTo>
                    <a:cubicBezTo>
                      <a:pt x="256" y="77"/>
                      <a:pt x="256" y="77"/>
                      <a:pt x="256" y="77"/>
                    </a:cubicBezTo>
                    <a:cubicBezTo>
                      <a:pt x="323" y="115"/>
                      <a:pt x="323" y="115"/>
                      <a:pt x="323" y="115"/>
                    </a:cubicBezTo>
                    <a:cubicBezTo>
                      <a:pt x="299" y="156"/>
                      <a:pt x="299" y="156"/>
                      <a:pt x="299" y="156"/>
                    </a:cubicBezTo>
                    <a:cubicBezTo>
                      <a:pt x="297" y="159"/>
                      <a:pt x="299" y="162"/>
                      <a:pt x="299" y="162"/>
                    </a:cubicBezTo>
                    <a:cubicBezTo>
                      <a:pt x="300" y="163"/>
                      <a:pt x="302" y="165"/>
                      <a:pt x="305" y="164"/>
                    </a:cubicBezTo>
                    <a:cubicBezTo>
                      <a:pt x="419" y="133"/>
                      <a:pt x="419" y="133"/>
                      <a:pt x="419" y="133"/>
                    </a:cubicBezTo>
                    <a:cubicBezTo>
                      <a:pt x="421" y="133"/>
                      <a:pt x="423" y="132"/>
                      <a:pt x="424" y="130"/>
                    </a:cubicBezTo>
                    <a:cubicBezTo>
                      <a:pt x="425" y="128"/>
                      <a:pt x="425" y="127"/>
                      <a:pt x="425" y="125"/>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443AE6C8-152A-4C10-AED0-A48313D0A6D2}"/>
                  </a:ext>
                </a:extLst>
              </p:cNvPr>
              <p:cNvSpPr>
                <a:spLocks/>
              </p:cNvSpPr>
              <p:nvPr/>
            </p:nvSpPr>
            <p:spPr bwMode="auto">
              <a:xfrm>
                <a:off x="9141255" y="2308853"/>
                <a:ext cx="176902" cy="288284"/>
              </a:xfrm>
              <a:custGeom>
                <a:avLst/>
                <a:gdLst>
                  <a:gd name="T0" fmla="*/ 239 w 239"/>
                  <a:gd name="T1" fmla="*/ 22 h 388"/>
                  <a:gd name="T2" fmla="*/ 239 w 239"/>
                  <a:gd name="T3" fmla="*/ 0 h 388"/>
                  <a:gd name="T4" fmla="*/ 121 w 239"/>
                  <a:gd name="T5" fmla="*/ 174 h 388"/>
                  <a:gd name="T6" fmla="*/ 129 w 239"/>
                  <a:gd name="T7" fmla="*/ 229 h 388"/>
                  <a:gd name="T8" fmla="*/ 130 w 239"/>
                  <a:gd name="T9" fmla="*/ 235 h 388"/>
                  <a:gd name="T10" fmla="*/ 65 w 239"/>
                  <a:gd name="T11" fmla="*/ 273 h 388"/>
                  <a:gd name="T12" fmla="*/ 41 w 239"/>
                  <a:gd name="T13" fmla="*/ 232 h 388"/>
                  <a:gd name="T14" fmla="*/ 37 w 239"/>
                  <a:gd name="T15" fmla="*/ 229 h 388"/>
                  <a:gd name="T16" fmla="*/ 36 w 239"/>
                  <a:gd name="T17" fmla="*/ 229 h 388"/>
                  <a:gd name="T18" fmla="*/ 31 w 239"/>
                  <a:gd name="T19" fmla="*/ 233 h 388"/>
                  <a:gd name="T20" fmla="*/ 0 w 239"/>
                  <a:gd name="T21" fmla="*/ 347 h 388"/>
                  <a:gd name="T22" fmla="*/ 1 w 239"/>
                  <a:gd name="T23" fmla="*/ 353 h 388"/>
                  <a:gd name="T24" fmla="*/ 5 w 239"/>
                  <a:gd name="T25" fmla="*/ 356 h 388"/>
                  <a:gd name="T26" fmla="*/ 120 w 239"/>
                  <a:gd name="T27" fmla="*/ 387 h 388"/>
                  <a:gd name="T28" fmla="*/ 125 w 239"/>
                  <a:gd name="T29" fmla="*/ 385 h 388"/>
                  <a:gd name="T30" fmla="*/ 126 w 239"/>
                  <a:gd name="T31" fmla="*/ 379 h 388"/>
                  <a:gd name="T32" fmla="*/ 103 w 239"/>
                  <a:gd name="T33" fmla="*/ 339 h 388"/>
                  <a:gd name="T34" fmla="*/ 139 w 239"/>
                  <a:gd name="T35" fmla="*/ 318 h 388"/>
                  <a:gd name="T36" fmla="*/ 164 w 239"/>
                  <a:gd name="T37" fmla="*/ 303 h 388"/>
                  <a:gd name="T38" fmla="*/ 188 w 239"/>
                  <a:gd name="T39" fmla="*/ 289 h 388"/>
                  <a:gd name="T40" fmla="*/ 142 w 239"/>
                  <a:gd name="T41" fmla="*/ 174 h 388"/>
                  <a:gd name="T42" fmla="*/ 239 w 239"/>
                  <a:gd name="T43" fmla="*/ 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388">
                    <a:moveTo>
                      <a:pt x="239" y="22"/>
                    </a:moveTo>
                    <a:cubicBezTo>
                      <a:pt x="239" y="0"/>
                      <a:pt x="239" y="0"/>
                      <a:pt x="239" y="0"/>
                    </a:cubicBezTo>
                    <a:cubicBezTo>
                      <a:pt x="168" y="29"/>
                      <a:pt x="121" y="97"/>
                      <a:pt x="121" y="174"/>
                    </a:cubicBezTo>
                    <a:cubicBezTo>
                      <a:pt x="121" y="193"/>
                      <a:pt x="123" y="211"/>
                      <a:pt x="129" y="229"/>
                    </a:cubicBezTo>
                    <a:cubicBezTo>
                      <a:pt x="130" y="235"/>
                      <a:pt x="130" y="235"/>
                      <a:pt x="130" y="235"/>
                    </a:cubicBezTo>
                    <a:cubicBezTo>
                      <a:pt x="65" y="273"/>
                      <a:pt x="65" y="273"/>
                      <a:pt x="65" y="273"/>
                    </a:cubicBezTo>
                    <a:cubicBezTo>
                      <a:pt x="41" y="232"/>
                      <a:pt x="41" y="232"/>
                      <a:pt x="41" y="232"/>
                    </a:cubicBezTo>
                    <a:cubicBezTo>
                      <a:pt x="40" y="229"/>
                      <a:pt x="38" y="229"/>
                      <a:pt x="37" y="229"/>
                    </a:cubicBezTo>
                    <a:cubicBezTo>
                      <a:pt x="36" y="229"/>
                      <a:pt x="36" y="229"/>
                      <a:pt x="36" y="229"/>
                    </a:cubicBezTo>
                    <a:cubicBezTo>
                      <a:pt x="35" y="229"/>
                      <a:pt x="32" y="230"/>
                      <a:pt x="31" y="233"/>
                    </a:cubicBezTo>
                    <a:cubicBezTo>
                      <a:pt x="0" y="347"/>
                      <a:pt x="0" y="347"/>
                      <a:pt x="0" y="347"/>
                    </a:cubicBezTo>
                    <a:cubicBezTo>
                      <a:pt x="0" y="349"/>
                      <a:pt x="0" y="351"/>
                      <a:pt x="1" y="353"/>
                    </a:cubicBezTo>
                    <a:cubicBezTo>
                      <a:pt x="2" y="355"/>
                      <a:pt x="3" y="356"/>
                      <a:pt x="5" y="356"/>
                    </a:cubicBezTo>
                    <a:cubicBezTo>
                      <a:pt x="120" y="387"/>
                      <a:pt x="120" y="387"/>
                      <a:pt x="120" y="387"/>
                    </a:cubicBezTo>
                    <a:cubicBezTo>
                      <a:pt x="123" y="388"/>
                      <a:pt x="125" y="386"/>
                      <a:pt x="125" y="385"/>
                    </a:cubicBezTo>
                    <a:cubicBezTo>
                      <a:pt x="126" y="384"/>
                      <a:pt x="127" y="382"/>
                      <a:pt x="126" y="379"/>
                    </a:cubicBezTo>
                    <a:cubicBezTo>
                      <a:pt x="103" y="339"/>
                      <a:pt x="103" y="339"/>
                      <a:pt x="103" y="339"/>
                    </a:cubicBezTo>
                    <a:cubicBezTo>
                      <a:pt x="139" y="318"/>
                      <a:pt x="139" y="318"/>
                      <a:pt x="139" y="318"/>
                    </a:cubicBezTo>
                    <a:cubicBezTo>
                      <a:pt x="164" y="303"/>
                      <a:pt x="164" y="303"/>
                      <a:pt x="164" y="303"/>
                    </a:cubicBezTo>
                    <a:cubicBezTo>
                      <a:pt x="188" y="289"/>
                      <a:pt x="188" y="289"/>
                      <a:pt x="188" y="289"/>
                    </a:cubicBezTo>
                    <a:cubicBezTo>
                      <a:pt x="160" y="259"/>
                      <a:pt x="142" y="219"/>
                      <a:pt x="142" y="174"/>
                    </a:cubicBezTo>
                    <a:cubicBezTo>
                      <a:pt x="142" y="107"/>
                      <a:pt x="182" y="49"/>
                      <a:pt x="239" y="2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E8F42B2D-85E3-4E3A-A22B-8077C67E6A1B}"/>
                  </a:ext>
                </a:extLst>
              </p:cNvPr>
              <p:cNvSpPr>
                <a:spLocks/>
              </p:cNvSpPr>
              <p:nvPr/>
            </p:nvSpPr>
            <p:spPr bwMode="auto">
              <a:xfrm>
                <a:off x="9302433" y="2173883"/>
                <a:ext cx="209662" cy="284353"/>
              </a:xfrm>
              <a:custGeom>
                <a:avLst/>
                <a:gdLst>
                  <a:gd name="T0" fmla="*/ 260 w 282"/>
                  <a:gd name="T1" fmla="*/ 357 h 384"/>
                  <a:gd name="T2" fmla="*/ 260 w 282"/>
                  <a:gd name="T3" fmla="*/ 373 h 384"/>
                  <a:gd name="T4" fmla="*/ 280 w 282"/>
                  <a:gd name="T5" fmla="*/ 384 h 384"/>
                  <a:gd name="T6" fmla="*/ 282 w 282"/>
                  <a:gd name="T7" fmla="*/ 357 h 384"/>
                  <a:gd name="T8" fmla="*/ 136 w 282"/>
                  <a:gd name="T9" fmla="*/ 173 h 384"/>
                  <a:gd name="T10" fmla="*/ 131 w 282"/>
                  <a:gd name="T11" fmla="*/ 172 h 384"/>
                  <a:gd name="T12" fmla="*/ 131 w 282"/>
                  <a:gd name="T13" fmla="*/ 97 h 384"/>
                  <a:gd name="T14" fmla="*/ 176 w 282"/>
                  <a:gd name="T15" fmla="*/ 97 h 384"/>
                  <a:gd name="T16" fmla="*/ 182 w 282"/>
                  <a:gd name="T17" fmla="*/ 93 h 384"/>
                  <a:gd name="T18" fmla="*/ 180 w 282"/>
                  <a:gd name="T19" fmla="*/ 87 h 384"/>
                  <a:gd name="T20" fmla="*/ 96 w 282"/>
                  <a:gd name="T21" fmla="*/ 3 h 384"/>
                  <a:gd name="T22" fmla="*/ 86 w 282"/>
                  <a:gd name="T23" fmla="*/ 3 h 384"/>
                  <a:gd name="T24" fmla="*/ 2 w 282"/>
                  <a:gd name="T25" fmla="*/ 87 h 384"/>
                  <a:gd name="T26" fmla="*/ 1 w 282"/>
                  <a:gd name="T27" fmla="*/ 93 h 384"/>
                  <a:gd name="T28" fmla="*/ 6 w 282"/>
                  <a:gd name="T29" fmla="*/ 97 h 384"/>
                  <a:gd name="T30" fmla="*/ 54 w 282"/>
                  <a:gd name="T31" fmla="*/ 97 h 384"/>
                  <a:gd name="T32" fmla="*/ 54 w 282"/>
                  <a:gd name="T33" fmla="*/ 194 h 384"/>
                  <a:gd name="T34" fmla="*/ 92 w 282"/>
                  <a:gd name="T35" fmla="*/ 189 h 384"/>
                  <a:gd name="T36" fmla="*/ 260 w 282"/>
                  <a:gd name="T3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384">
                    <a:moveTo>
                      <a:pt x="260" y="357"/>
                    </a:moveTo>
                    <a:cubicBezTo>
                      <a:pt x="260" y="362"/>
                      <a:pt x="260" y="367"/>
                      <a:pt x="260" y="373"/>
                    </a:cubicBezTo>
                    <a:cubicBezTo>
                      <a:pt x="280" y="384"/>
                      <a:pt x="280" y="384"/>
                      <a:pt x="280" y="384"/>
                    </a:cubicBezTo>
                    <a:cubicBezTo>
                      <a:pt x="281" y="374"/>
                      <a:pt x="282" y="365"/>
                      <a:pt x="282" y="357"/>
                    </a:cubicBezTo>
                    <a:cubicBezTo>
                      <a:pt x="282" y="269"/>
                      <a:pt x="222" y="193"/>
                      <a:pt x="136" y="173"/>
                    </a:cubicBezTo>
                    <a:cubicBezTo>
                      <a:pt x="131" y="172"/>
                      <a:pt x="131" y="172"/>
                      <a:pt x="131" y="172"/>
                    </a:cubicBezTo>
                    <a:cubicBezTo>
                      <a:pt x="131" y="97"/>
                      <a:pt x="131" y="97"/>
                      <a:pt x="131" y="97"/>
                    </a:cubicBezTo>
                    <a:cubicBezTo>
                      <a:pt x="176" y="97"/>
                      <a:pt x="176" y="97"/>
                      <a:pt x="176" y="97"/>
                    </a:cubicBezTo>
                    <a:cubicBezTo>
                      <a:pt x="180" y="97"/>
                      <a:pt x="181" y="94"/>
                      <a:pt x="182" y="93"/>
                    </a:cubicBezTo>
                    <a:cubicBezTo>
                      <a:pt x="182" y="92"/>
                      <a:pt x="183" y="89"/>
                      <a:pt x="180" y="87"/>
                    </a:cubicBezTo>
                    <a:cubicBezTo>
                      <a:pt x="96" y="3"/>
                      <a:pt x="96" y="3"/>
                      <a:pt x="96" y="3"/>
                    </a:cubicBezTo>
                    <a:cubicBezTo>
                      <a:pt x="94" y="0"/>
                      <a:pt x="89" y="0"/>
                      <a:pt x="86" y="3"/>
                    </a:cubicBezTo>
                    <a:cubicBezTo>
                      <a:pt x="2" y="87"/>
                      <a:pt x="2" y="87"/>
                      <a:pt x="2" y="87"/>
                    </a:cubicBezTo>
                    <a:cubicBezTo>
                      <a:pt x="0" y="89"/>
                      <a:pt x="0" y="92"/>
                      <a:pt x="1" y="93"/>
                    </a:cubicBezTo>
                    <a:cubicBezTo>
                      <a:pt x="1" y="94"/>
                      <a:pt x="2" y="97"/>
                      <a:pt x="6" y="97"/>
                    </a:cubicBezTo>
                    <a:cubicBezTo>
                      <a:pt x="54" y="97"/>
                      <a:pt x="54" y="97"/>
                      <a:pt x="54" y="97"/>
                    </a:cubicBezTo>
                    <a:cubicBezTo>
                      <a:pt x="54" y="194"/>
                      <a:pt x="54" y="194"/>
                      <a:pt x="54" y="194"/>
                    </a:cubicBezTo>
                    <a:cubicBezTo>
                      <a:pt x="66" y="191"/>
                      <a:pt x="79" y="189"/>
                      <a:pt x="92" y="189"/>
                    </a:cubicBezTo>
                    <a:cubicBezTo>
                      <a:pt x="185" y="189"/>
                      <a:pt x="260" y="265"/>
                      <a:pt x="260" y="357"/>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8">
                <a:extLst>
                  <a:ext uri="{FF2B5EF4-FFF2-40B4-BE49-F238E27FC236}">
                    <a16:creationId xmlns:a16="http://schemas.microsoft.com/office/drawing/2014/main" id="{7CD0B432-2CDE-4F98-92DF-55515F2117BE}"/>
                  </a:ext>
                </a:extLst>
              </p:cNvPr>
              <p:cNvSpPr>
                <a:spLocks noChangeArrowheads="1"/>
              </p:cNvSpPr>
              <p:nvPr/>
            </p:nvSpPr>
            <p:spPr bwMode="auto">
              <a:xfrm>
                <a:off x="9324709" y="2392717"/>
                <a:ext cx="93038" cy="9172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10EA78AD-FFAD-8A7C-CE1E-5A12F6CCC9EE}"/>
              </a:ext>
            </a:extLst>
          </p:cNvPr>
          <p:cNvGrpSpPr/>
          <p:nvPr/>
        </p:nvGrpSpPr>
        <p:grpSpPr>
          <a:xfrm>
            <a:off x="6497589" y="2456597"/>
            <a:ext cx="4993687" cy="553998"/>
            <a:chOff x="6143939" y="1754560"/>
            <a:chExt cx="4993687" cy="553998"/>
          </a:xfrm>
        </p:grpSpPr>
        <p:sp>
          <p:nvSpPr>
            <p:cNvPr id="69" name="Text Placeholder 5">
              <a:extLst>
                <a:ext uri="{FF2B5EF4-FFF2-40B4-BE49-F238E27FC236}">
                  <a16:creationId xmlns:a16="http://schemas.microsoft.com/office/drawing/2014/main" id="{369276B0-B0ED-481B-94A8-4BE878F6FFEF}"/>
                </a:ext>
                <a:ext uri="{C183D7F6-B498-43B3-948B-1728B52AA6E4}">
                  <adec:decorative xmlns:adec="http://schemas.microsoft.com/office/drawing/2017/decorative" val="1"/>
                </a:ext>
              </a:extLst>
            </p:cNvPr>
            <p:cNvSpPr txBox="1">
              <a:spLocks/>
            </p:cNvSpPr>
            <p:nvPr/>
          </p:nvSpPr>
          <p:spPr>
            <a:xfrm>
              <a:off x="6945854" y="1754560"/>
              <a:ext cx="4191772"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Large, pretrained AI models to unlock new scenarios</a:t>
              </a:r>
            </a:p>
          </p:txBody>
        </p:sp>
        <p:grpSp>
          <p:nvGrpSpPr>
            <p:cNvPr id="70" name="manage">
              <a:extLst>
                <a:ext uri="{FF2B5EF4-FFF2-40B4-BE49-F238E27FC236}">
                  <a16:creationId xmlns:a16="http://schemas.microsoft.com/office/drawing/2014/main" id="{D16ED142-78F2-4824-9A39-91258900BCD7}"/>
                </a:ext>
                <a:ext uri="{C183D7F6-B498-43B3-948B-1728B52AA6E4}">
                  <adec:decorative xmlns:adec="http://schemas.microsoft.com/office/drawing/2017/decorative" val="1"/>
                </a:ext>
              </a:extLst>
            </p:cNvPr>
            <p:cNvGrpSpPr/>
            <p:nvPr/>
          </p:nvGrpSpPr>
          <p:grpSpPr>
            <a:xfrm>
              <a:off x="6143939" y="1797982"/>
              <a:ext cx="458117" cy="461214"/>
              <a:chOff x="4477326" y="5668469"/>
              <a:chExt cx="397725" cy="400412"/>
            </a:xfrm>
          </p:grpSpPr>
          <p:sp>
            <p:nvSpPr>
              <p:cNvPr id="71" name="Freeform: Shape 70">
                <a:extLst>
                  <a:ext uri="{FF2B5EF4-FFF2-40B4-BE49-F238E27FC236}">
                    <a16:creationId xmlns:a16="http://schemas.microsoft.com/office/drawing/2014/main" id="{F83FE82D-386E-4E9C-9FF1-744EFEE84221}"/>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7B8FAE30-6278-47AD-8B45-594159EA7D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157D1770-B708-4062-8CFB-E6DC69A5F4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08E0A21-B8E8-432A-BDCA-13A12A35FE97}"/>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E77D6393-0E6D-4580-BC3C-5BF12054C9BB}"/>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BD13494C-47BD-4198-B688-824C729A2983}"/>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1BADC839-DD1A-417F-9439-374D962DA73A}"/>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C1E4D431-7043-430B-85C5-BD7BCC25992F}"/>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74644DFB-25DE-4801-9B81-0C302C53FB8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43658F1-4475-4F52-A244-34A81B6DB007}"/>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5457C41-1E05-4806-8A8E-6A3988B8903B}"/>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7D5D4A7C-6286-9808-0D30-80E38F2711C1}"/>
              </a:ext>
            </a:extLst>
          </p:cNvPr>
          <p:cNvGrpSpPr/>
          <p:nvPr/>
        </p:nvGrpSpPr>
        <p:grpSpPr>
          <a:xfrm>
            <a:off x="6497588" y="5232548"/>
            <a:ext cx="5705316" cy="553998"/>
            <a:chOff x="6131901" y="4815976"/>
            <a:chExt cx="5705316" cy="553998"/>
          </a:xfrm>
        </p:grpSpPr>
        <p:sp>
          <p:nvSpPr>
            <p:cNvPr id="29" name="Text Placeholder 5">
              <a:extLst>
                <a:ext uri="{FF2B5EF4-FFF2-40B4-BE49-F238E27FC236}">
                  <a16:creationId xmlns:a16="http://schemas.microsoft.com/office/drawing/2014/main" id="{591A4881-5EDE-4631-92D4-760701C5E517}"/>
                </a:ext>
                <a:ext uri="{C183D7F6-B498-43B3-948B-1728B52AA6E4}">
                  <adec:decorative xmlns:adec="http://schemas.microsoft.com/office/drawing/2017/decorative" val="1"/>
                </a:ext>
              </a:extLst>
            </p:cNvPr>
            <p:cNvSpPr txBox="1">
              <a:spLocks/>
            </p:cNvSpPr>
            <p:nvPr/>
          </p:nvSpPr>
          <p:spPr>
            <a:xfrm>
              <a:off x="6933818" y="4815976"/>
              <a:ext cx="49033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Enterprise-grade security with role-based access control (RBAC) and private networks</a:t>
              </a:r>
            </a:p>
          </p:txBody>
        </p:sp>
        <p:grpSp>
          <p:nvGrpSpPr>
            <p:cNvPr id="82" name="seamless secure access">
              <a:extLst>
                <a:ext uri="{FF2B5EF4-FFF2-40B4-BE49-F238E27FC236}">
                  <a16:creationId xmlns:a16="http://schemas.microsoft.com/office/drawing/2014/main" id="{4ADBA9C2-11BB-4322-9BA4-6B8780EFAA6B}"/>
                </a:ext>
                <a:ext uri="{C183D7F6-B498-43B3-948B-1728B52AA6E4}">
                  <adec:decorative xmlns:adec="http://schemas.microsoft.com/office/drawing/2017/decorative" val="1"/>
                </a:ext>
              </a:extLst>
            </p:cNvPr>
            <p:cNvGrpSpPr>
              <a:grpSpLocks noChangeAspect="1"/>
            </p:cNvGrpSpPr>
            <p:nvPr/>
          </p:nvGrpSpPr>
          <p:grpSpPr bwMode="auto">
            <a:xfrm>
              <a:off x="6131901" y="4854850"/>
              <a:ext cx="477838" cy="476250"/>
              <a:chOff x="5183" y="3575"/>
              <a:chExt cx="301" cy="300"/>
            </a:xfrm>
          </p:grpSpPr>
          <p:sp>
            <p:nvSpPr>
              <p:cNvPr id="83" name="AutoShape 146">
                <a:extLst>
                  <a:ext uri="{FF2B5EF4-FFF2-40B4-BE49-F238E27FC236}">
                    <a16:creationId xmlns:a16="http://schemas.microsoft.com/office/drawing/2014/main" id="{3B5E2FBD-86D1-424A-93D5-CC9015B4B036}"/>
                  </a:ext>
                </a:extLst>
              </p:cNvPr>
              <p:cNvSpPr>
                <a:spLocks noChangeAspect="1" noChangeArrowheads="1" noTextEdit="1"/>
              </p:cNvSpPr>
              <p:nvPr/>
            </p:nvSpPr>
            <p:spPr bwMode="auto">
              <a:xfrm>
                <a:off x="5188" y="3575"/>
                <a:ext cx="2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148">
                <a:extLst>
                  <a:ext uri="{FF2B5EF4-FFF2-40B4-BE49-F238E27FC236}">
                    <a16:creationId xmlns:a16="http://schemas.microsoft.com/office/drawing/2014/main" id="{1766754A-EE2B-458F-A468-C1E0D2432D04}"/>
                  </a:ext>
                </a:extLst>
              </p:cNvPr>
              <p:cNvSpPr>
                <a:spLocks noEditPoints="1"/>
              </p:cNvSpPr>
              <p:nvPr/>
            </p:nvSpPr>
            <p:spPr bwMode="auto">
              <a:xfrm>
                <a:off x="5183" y="3670"/>
                <a:ext cx="290" cy="110"/>
              </a:xfrm>
              <a:custGeom>
                <a:avLst/>
                <a:gdLst>
                  <a:gd name="T0" fmla="*/ 185 w 185"/>
                  <a:gd name="T1" fmla="*/ 30 h 70"/>
                  <a:gd name="T2" fmla="*/ 73 w 185"/>
                  <a:gd name="T3" fmla="*/ 30 h 70"/>
                  <a:gd name="T4" fmla="*/ 63 w 185"/>
                  <a:gd name="T5" fmla="*/ 10 h 70"/>
                  <a:gd name="T6" fmla="*/ 38 w 185"/>
                  <a:gd name="T7" fmla="*/ 0 h 70"/>
                  <a:gd name="T8" fmla="*/ 13 w 185"/>
                  <a:gd name="T9" fmla="*/ 10 h 70"/>
                  <a:gd name="T10" fmla="*/ 13 w 185"/>
                  <a:gd name="T11" fmla="*/ 60 h 70"/>
                  <a:gd name="T12" fmla="*/ 38 w 185"/>
                  <a:gd name="T13" fmla="*/ 70 h 70"/>
                  <a:gd name="T14" fmla="*/ 63 w 185"/>
                  <a:gd name="T15" fmla="*/ 60 h 70"/>
                  <a:gd name="T16" fmla="*/ 73 w 185"/>
                  <a:gd name="T17" fmla="*/ 40 h 70"/>
                  <a:gd name="T18" fmla="*/ 145 w 185"/>
                  <a:gd name="T19" fmla="*/ 40 h 70"/>
                  <a:gd name="T20" fmla="*/ 145 w 185"/>
                  <a:gd name="T21" fmla="*/ 54 h 70"/>
                  <a:gd name="T22" fmla="*/ 175 w 185"/>
                  <a:gd name="T23" fmla="*/ 54 h 70"/>
                  <a:gd name="T24" fmla="*/ 175 w 185"/>
                  <a:gd name="T25" fmla="*/ 40 h 70"/>
                  <a:gd name="T26" fmla="*/ 185 w 185"/>
                  <a:gd name="T27" fmla="*/ 40 h 70"/>
                  <a:gd name="T28" fmla="*/ 185 w 185"/>
                  <a:gd name="T29" fmla="*/ 30 h 70"/>
                  <a:gd name="T30" fmla="*/ 56 w 185"/>
                  <a:gd name="T31" fmla="*/ 53 h 70"/>
                  <a:gd name="T32" fmla="*/ 38 w 185"/>
                  <a:gd name="T33" fmla="*/ 60 h 70"/>
                  <a:gd name="T34" fmla="*/ 21 w 185"/>
                  <a:gd name="T35" fmla="*/ 53 h 70"/>
                  <a:gd name="T36" fmla="*/ 21 w 185"/>
                  <a:gd name="T37" fmla="*/ 17 h 70"/>
                  <a:gd name="T38" fmla="*/ 38 w 185"/>
                  <a:gd name="T39" fmla="*/ 10 h 70"/>
                  <a:gd name="T40" fmla="*/ 56 w 185"/>
                  <a:gd name="T41" fmla="*/ 17 h 70"/>
                  <a:gd name="T42" fmla="*/ 64 w 185"/>
                  <a:gd name="T43" fmla="*/ 35 h 70"/>
                  <a:gd name="T44" fmla="*/ 56 w 185"/>
                  <a:gd name="T45"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5" h="70">
                    <a:moveTo>
                      <a:pt x="185" y="30"/>
                    </a:moveTo>
                    <a:cubicBezTo>
                      <a:pt x="73" y="30"/>
                      <a:pt x="73" y="30"/>
                      <a:pt x="73" y="30"/>
                    </a:cubicBezTo>
                    <a:cubicBezTo>
                      <a:pt x="72" y="23"/>
                      <a:pt x="69" y="16"/>
                      <a:pt x="63" y="10"/>
                    </a:cubicBezTo>
                    <a:cubicBezTo>
                      <a:pt x="56" y="3"/>
                      <a:pt x="47" y="0"/>
                      <a:pt x="38" y="0"/>
                    </a:cubicBezTo>
                    <a:cubicBezTo>
                      <a:pt x="29" y="0"/>
                      <a:pt x="20" y="3"/>
                      <a:pt x="13" y="10"/>
                    </a:cubicBezTo>
                    <a:cubicBezTo>
                      <a:pt x="0" y="24"/>
                      <a:pt x="0" y="46"/>
                      <a:pt x="13" y="60"/>
                    </a:cubicBezTo>
                    <a:cubicBezTo>
                      <a:pt x="20" y="67"/>
                      <a:pt x="29" y="70"/>
                      <a:pt x="38" y="70"/>
                    </a:cubicBezTo>
                    <a:cubicBezTo>
                      <a:pt x="47" y="70"/>
                      <a:pt x="56" y="67"/>
                      <a:pt x="63" y="60"/>
                    </a:cubicBezTo>
                    <a:cubicBezTo>
                      <a:pt x="69" y="54"/>
                      <a:pt x="72" y="47"/>
                      <a:pt x="73" y="40"/>
                    </a:cubicBezTo>
                    <a:cubicBezTo>
                      <a:pt x="145" y="40"/>
                      <a:pt x="145" y="40"/>
                      <a:pt x="145" y="40"/>
                    </a:cubicBezTo>
                    <a:cubicBezTo>
                      <a:pt x="145" y="54"/>
                      <a:pt x="145" y="54"/>
                      <a:pt x="145" y="54"/>
                    </a:cubicBezTo>
                    <a:cubicBezTo>
                      <a:pt x="175" y="54"/>
                      <a:pt x="175" y="54"/>
                      <a:pt x="175" y="54"/>
                    </a:cubicBezTo>
                    <a:cubicBezTo>
                      <a:pt x="175" y="40"/>
                      <a:pt x="175" y="40"/>
                      <a:pt x="175" y="40"/>
                    </a:cubicBezTo>
                    <a:cubicBezTo>
                      <a:pt x="185" y="40"/>
                      <a:pt x="185" y="40"/>
                      <a:pt x="185" y="40"/>
                    </a:cubicBezTo>
                    <a:lnTo>
                      <a:pt x="185" y="30"/>
                    </a:lnTo>
                    <a:close/>
                    <a:moveTo>
                      <a:pt x="56" y="53"/>
                    </a:moveTo>
                    <a:cubicBezTo>
                      <a:pt x="52" y="58"/>
                      <a:pt x="45" y="60"/>
                      <a:pt x="38" y="60"/>
                    </a:cubicBezTo>
                    <a:cubicBezTo>
                      <a:pt x="32" y="60"/>
                      <a:pt x="25" y="58"/>
                      <a:pt x="21" y="53"/>
                    </a:cubicBezTo>
                    <a:cubicBezTo>
                      <a:pt x="11" y="43"/>
                      <a:pt x="11" y="27"/>
                      <a:pt x="21" y="17"/>
                    </a:cubicBezTo>
                    <a:cubicBezTo>
                      <a:pt x="25" y="12"/>
                      <a:pt x="32" y="10"/>
                      <a:pt x="38" y="10"/>
                    </a:cubicBezTo>
                    <a:cubicBezTo>
                      <a:pt x="45" y="10"/>
                      <a:pt x="51" y="12"/>
                      <a:pt x="56" y="17"/>
                    </a:cubicBezTo>
                    <a:cubicBezTo>
                      <a:pt x="61" y="22"/>
                      <a:pt x="64" y="28"/>
                      <a:pt x="64" y="35"/>
                    </a:cubicBezTo>
                    <a:cubicBezTo>
                      <a:pt x="64" y="42"/>
                      <a:pt x="61" y="48"/>
                      <a:pt x="56" y="5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149">
                <a:extLst>
                  <a:ext uri="{FF2B5EF4-FFF2-40B4-BE49-F238E27FC236}">
                    <a16:creationId xmlns:a16="http://schemas.microsoft.com/office/drawing/2014/main" id="{1CD8DAA6-FA49-4E9F-9A87-BFBA65F9752A}"/>
                  </a:ext>
                </a:extLst>
              </p:cNvPr>
              <p:cNvSpPr>
                <a:spLocks/>
              </p:cNvSpPr>
              <p:nvPr/>
            </p:nvSpPr>
            <p:spPr bwMode="auto">
              <a:xfrm>
                <a:off x="5190" y="3577"/>
                <a:ext cx="292" cy="78"/>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150">
                <a:extLst>
                  <a:ext uri="{FF2B5EF4-FFF2-40B4-BE49-F238E27FC236}">
                    <a16:creationId xmlns:a16="http://schemas.microsoft.com/office/drawing/2014/main" id="{277FA94F-A1EB-474C-9595-2647E71883A2}"/>
                  </a:ext>
                </a:extLst>
              </p:cNvPr>
              <p:cNvSpPr>
                <a:spLocks/>
              </p:cNvSpPr>
              <p:nvPr/>
            </p:nvSpPr>
            <p:spPr bwMode="auto">
              <a:xfrm>
                <a:off x="5190" y="3797"/>
                <a:ext cx="292" cy="78"/>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6" name="Rectangle: Rounded Corners 15">
            <a:extLst>
              <a:ext uri="{FF2B5EF4-FFF2-40B4-BE49-F238E27FC236}">
                <a16:creationId xmlns:a16="http://schemas.microsoft.com/office/drawing/2014/main" id="{DDFE9BD2-3AB4-ED42-9B89-D55A7E4E469F}"/>
              </a:ext>
            </a:extLst>
          </p:cNvPr>
          <p:cNvSpPr/>
          <p:nvPr/>
        </p:nvSpPr>
        <p:spPr bwMode="auto">
          <a:xfrm>
            <a:off x="605084" y="3200152"/>
            <a:ext cx="2177696" cy="648495"/>
          </a:xfrm>
          <a:prstGeom prst="roundRect">
            <a:avLst>
              <a:gd name="adj" fmla="val 7485"/>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Semibold"/>
                <a:ea typeface="+mn-ea"/>
                <a:cs typeface="Segoe UI" pitchFamily="34" charset="0"/>
              </a:rPr>
              <a:t>DALL·E</a:t>
            </a:r>
            <a:endParaRPr kumimoji="0" lang="en-US" sz="1100" b="0" i="1"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grpSp>
        <p:nvGrpSpPr>
          <p:cNvPr id="4" name="Group 3">
            <a:extLst>
              <a:ext uri="{FF2B5EF4-FFF2-40B4-BE49-F238E27FC236}">
                <a16:creationId xmlns:a16="http://schemas.microsoft.com/office/drawing/2014/main" id="{65FD27A9-325C-E9A2-0747-792C5DA0A5B2}"/>
              </a:ext>
            </a:extLst>
          </p:cNvPr>
          <p:cNvGrpSpPr/>
          <p:nvPr/>
        </p:nvGrpSpPr>
        <p:grpSpPr>
          <a:xfrm>
            <a:off x="6497588" y="1250320"/>
            <a:ext cx="5401296" cy="830997"/>
            <a:chOff x="6070267" y="811320"/>
            <a:chExt cx="5401296" cy="830997"/>
          </a:xfrm>
        </p:grpSpPr>
        <p:pic>
          <p:nvPicPr>
            <p:cNvPr id="1028" name="Picture 4" descr="Microsoft • Indicia Training">
              <a:extLst>
                <a:ext uri="{FF2B5EF4-FFF2-40B4-BE49-F238E27FC236}">
                  <a16:creationId xmlns:a16="http://schemas.microsoft.com/office/drawing/2014/main" id="{A8415F91-5A99-FEB3-A6A8-9209B8FB9D23}"/>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070267" y="881641"/>
              <a:ext cx="606164" cy="483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5">
              <a:extLst>
                <a:ext uri="{FF2B5EF4-FFF2-40B4-BE49-F238E27FC236}">
                  <a16:creationId xmlns:a16="http://schemas.microsoft.com/office/drawing/2014/main" id="{EB8AA8EA-9E24-FBA9-44C3-E1AEBF0F2752}"/>
                </a:ext>
                <a:ext uri="{C183D7F6-B498-43B3-948B-1728B52AA6E4}">
                  <adec:decorative xmlns:adec="http://schemas.microsoft.com/office/drawing/2017/decorative" val="1"/>
                </a:ext>
              </a:extLst>
            </p:cNvPr>
            <p:cNvSpPr txBox="1">
              <a:spLocks/>
            </p:cNvSpPr>
            <p:nvPr/>
          </p:nvSpPr>
          <p:spPr>
            <a:xfrm>
              <a:off x="6872184" y="811320"/>
              <a:ext cx="4599379"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Deployed within your Azure subscription, secured by you, accessed only by you, and tied to your datasets and applications</a:t>
              </a:r>
            </a:p>
          </p:txBody>
        </p:sp>
      </p:grpSp>
      <p:sp>
        <p:nvSpPr>
          <p:cNvPr id="9" name="Rectangle: Rounded Corners 8">
            <a:extLst>
              <a:ext uri="{FF2B5EF4-FFF2-40B4-BE49-F238E27FC236}">
                <a16:creationId xmlns:a16="http://schemas.microsoft.com/office/drawing/2014/main" id="{2CFFC8C1-2244-A32E-F4CE-42AF53679F92}"/>
              </a:ext>
            </a:extLst>
          </p:cNvPr>
          <p:cNvSpPr/>
          <p:nvPr/>
        </p:nvSpPr>
        <p:spPr bwMode="auto">
          <a:xfrm>
            <a:off x="2964165" y="3199087"/>
            <a:ext cx="2177696" cy="648495"/>
          </a:xfrm>
          <a:prstGeom prst="roundRect">
            <a:avLst>
              <a:gd name="adj" fmla="val 7485"/>
            </a:avLst>
          </a:prstGeom>
          <a:solidFill>
            <a:srgbClr val="BF8B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dirty="0">
                <a:ln w="3175">
                  <a:noFill/>
                </a:ln>
                <a:solidFill>
                  <a:prstClr val="white"/>
                </a:solidFill>
                <a:effectLst/>
                <a:uLnTx/>
                <a:uFillTx/>
                <a:latin typeface="Segoe UI Semibold"/>
                <a:ea typeface="+mn-ea"/>
                <a:cs typeface="Segoe UI" pitchFamily="34" charset="0"/>
              </a:rPr>
              <a:t>GPT 3.5</a:t>
            </a:r>
            <a:endParaRPr kumimoji="0" lang="en-US" sz="2000" b="0" i="1" u="none" strike="noStrike" kern="0" cap="none" spc="-50" normalizeH="0" baseline="0" noProof="0" dirty="0">
              <a:ln w="3175">
                <a:noFill/>
              </a:ln>
              <a:solidFill>
                <a:prstClr val="white"/>
              </a:solidFill>
              <a:effectLst/>
              <a:uLnTx/>
              <a:uFillTx/>
              <a:latin typeface="Segoe UI Semibold"/>
              <a:ea typeface="+mn-ea"/>
              <a:cs typeface="Segoe UI" pitchFamily="34" charset="0"/>
            </a:endParaRPr>
          </a:p>
        </p:txBody>
      </p:sp>
      <p:sp>
        <p:nvSpPr>
          <p:cNvPr id="12" name="Rectangle: Rounded Corners 11">
            <a:extLst>
              <a:ext uri="{FF2B5EF4-FFF2-40B4-BE49-F238E27FC236}">
                <a16:creationId xmlns:a16="http://schemas.microsoft.com/office/drawing/2014/main" id="{7901303E-1E08-3A57-4352-11499CFD3D66}"/>
              </a:ext>
            </a:extLst>
          </p:cNvPr>
          <p:cNvSpPr/>
          <p:nvPr/>
        </p:nvSpPr>
        <p:spPr bwMode="auto">
          <a:xfrm>
            <a:off x="605084" y="4055489"/>
            <a:ext cx="2177696" cy="648496"/>
          </a:xfrm>
          <a:prstGeom prst="roundRect">
            <a:avLst>
              <a:gd name="adj" fmla="val 7485"/>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spc="-50" dirty="0">
                <a:ln w="3175">
                  <a:noFill/>
                </a:ln>
                <a:solidFill>
                  <a:prstClr val="white"/>
                </a:solidFill>
                <a:latin typeface="Segoe UI Semibold"/>
                <a:cs typeface="Segoe UI" pitchFamily="34" charset="0"/>
              </a:rPr>
              <a:t>GPT 4</a:t>
            </a:r>
            <a:endParaRPr kumimoji="0" lang="en-US" sz="2000" b="1"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sp>
        <p:nvSpPr>
          <p:cNvPr id="14" name="Rectangle: Rounded Corners 13">
            <a:extLst>
              <a:ext uri="{FF2B5EF4-FFF2-40B4-BE49-F238E27FC236}">
                <a16:creationId xmlns:a16="http://schemas.microsoft.com/office/drawing/2014/main" id="{76EE76D1-95AE-A593-DBFC-3D936756D47B}"/>
              </a:ext>
            </a:extLst>
          </p:cNvPr>
          <p:cNvSpPr/>
          <p:nvPr/>
        </p:nvSpPr>
        <p:spPr bwMode="auto">
          <a:xfrm>
            <a:off x="2964165" y="4054675"/>
            <a:ext cx="2177696" cy="648495"/>
          </a:xfrm>
          <a:prstGeom prst="roundRect">
            <a:avLst>
              <a:gd name="adj" fmla="val 7485"/>
            </a:avLst>
          </a:prstGeom>
          <a:solidFill>
            <a:srgbClr val="9B32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spc="-50" dirty="0">
                <a:ln w="3175">
                  <a:noFill/>
                </a:ln>
                <a:solidFill>
                  <a:prstClr val="white"/>
                </a:solidFill>
                <a:latin typeface="Segoe UI Semibold"/>
                <a:cs typeface="Segoe UI" pitchFamily="34" charset="0"/>
              </a:rPr>
              <a:t>Whisper</a:t>
            </a:r>
            <a:endParaRPr kumimoji="0" lang="en-US" sz="2000" b="0"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pic>
        <p:nvPicPr>
          <p:cNvPr id="19" name="Picture 18">
            <a:extLst>
              <a:ext uri="{FF2B5EF4-FFF2-40B4-BE49-F238E27FC236}">
                <a16:creationId xmlns:a16="http://schemas.microsoft.com/office/drawing/2014/main" id="{E762A9CE-78F8-0150-D6CC-D7DFA05A1CA3}"/>
              </a:ext>
            </a:extLst>
          </p:cNvPr>
          <p:cNvPicPr>
            <a:picLocks noChangeAspect="1"/>
          </p:cNvPicPr>
          <p:nvPr/>
        </p:nvPicPr>
        <p:blipFill>
          <a:blip r:embed="rId4"/>
          <a:stretch>
            <a:fillRect/>
          </a:stretch>
        </p:blipFill>
        <p:spPr>
          <a:xfrm>
            <a:off x="440935" y="2344561"/>
            <a:ext cx="519577" cy="519577"/>
          </a:xfrm>
          <a:prstGeom prst="rect">
            <a:avLst/>
          </a:prstGeom>
        </p:spPr>
      </p:pic>
    </p:spTree>
    <p:extLst>
      <p:ext uri="{BB962C8B-B14F-4D97-AF65-F5344CB8AC3E}">
        <p14:creationId xmlns:p14="http://schemas.microsoft.com/office/powerpoint/2010/main" val="670583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4482154-72ED-4E65-AF8A-C6A30470B551}"/>
              </a:ext>
            </a:extLst>
          </p:cNvPr>
          <p:cNvGrpSpPr/>
          <p:nvPr/>
        </p:nvGrpSpPr>
        <p:grpSpPr>
          <a:xfrm>
            <a:off x="705582" y="4835385"/>
            <a:ext cx="2860146" cy="664057"/>
            <a:chOff x="2026441" y="4554826"/>
            <a:chExt cx="2925467" cy="723275"/>
          </a:xfrm>
        </p:grpSpPr>
        <p:sp>
          <p:nvSpPr>
            <p:cNvPr id="48" name="Oval 47">
              <a:extLst>
                <a:ext uri="{FF2B5EF4-FFF2-40B4-BE49-F238E27FC236}">
                  <a16:creationId xmlns:a16="http://schemas.microsoft.com/office/drawing/2014/main" id="{158B0957-A645-4FD9-BA16-569F82A09AA5}"/>
                </a:ext>
              </a:extLst>
            </p:cNvPr>
            <p:cNvSpPr/>
            <p:nvPr/>
          </p:nvSpPr>
          <p:spPr bwMode="auto">
            <a:xfrm>
              <a:off x="2026441" y="4554826"/>
              <a:ext cx="228699"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696E790E-E5D1-405F-9355-58AA10E33EB0}"/>
                </a:ext>
              </a:extLst>
            </p:cNvPr>
            <p:cNvSpPr txBox="1"/>
            <p:nvPr/>
          </p:nvSpPr>
          <p:spPr>
            <a:xfrm>
              <a:off x="2255140" y="4554826"/>
              <a:ext cx="2696768" cy="723275"/>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Pro Semibold"/>
                  <a:ea typeface="+mn-ea"/>
                  <a:cs typeface="+mn-cs"/>
                </a:rPr>
                <a:t>Ada</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Simple classification</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Parsing and formatting text</a:t>
              </a:r>
            </a:p>
          </p:txBody>
        </p:sp>
      </p:grpSp>
      <p:grpSp>
        <p:nvGrpSpPr>
          <p:cNvPr id="12" name="Group 11">
            <a:extLst>
              <a:ext uri="{FF2B5EF4-FFF2-40B4-BE49-F238E27FC236}">
                <a16:creationId xmlns:a16="http://schemas.microsoft.com/office/drawing/2014/main" id="{1830A332-F06A-4476-8068-69EDE635758D}"/>
              </a:ext>
            </a:extLst>
          </p:cNvPr>
          <p:cNvGrpSpPr/>
          <p:nvPr/>
        </p:nvGrpSpPr>
        <p:grpSpPr>
          <a:xfrm>
            <a:off x="667810" y="3117826"/>
            <a:ext cx="3159282" cy="723275"/>
            <a:chOff x="4703320" y="2309900"/>
            <a:chExt cx="3077577" cy="787774"/>
          </a:xfrm>
        </p:grpSpPr>
        <p:sp>
          <p:nvSpPr>
            <p:cNvPr id="50" name="Oval 49">
              <a:extLst>
                <a:ext uri="{FF2B5EF4-FFF2-40B4-BE49-F238E27FC236}">
                  <a16:creationId xmlns:a16="http://schemas.microsoft.com/office/drawing/2014/main" id="{A52281F6-B72E-4B05-AD33-C3C8367FD16C}"/>
                </a:ext>
              </a:extLst>
            </p:cNvPr>
            <p:cNvSpPr/>
            <p:nvPr/>
          </p:nvSpPr>
          <p:spPr bwMode="auto">
            <a:xfrm>
              <a:off x="4703320" y="2309900"/>
              <a:ext cx="228699"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F4528506-B990-45C2-A3CC-CCD4B1976C7C}"/>
                </a:ext>
              </a:extLst>
            </p:cNvPr>
            <p:cNvSpPr txBox="1"/>
            <p:nvPr/>
          </p:nvSpPr>
          <p:spPr>
            <a:xfrm>
              <a:off x="4932018" y="2309900"/>
              <a:ext cx="2848879" cy="787774"/>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Curie</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Answering questions</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Complex</a:t>
              </a:r>
              <a:r>
                <a:rPr lang="en-US" sz="1400" dirty="0">
                  <a:solidFill>
                    <a:srgbClr val="FFFFFF"/>
                  </a:solidFill>
                  <a:latin typeface="Segoe UI"/>
                </a:rPr>
                <a:t> </a:t>
              </a:r>
              <a:r>
                <a:rPr kumimoji="0" lang="en-US" sz="1400" b="0" i="0" u="none" strike="noStrike" kern="1200" cap="none" spc="0" normalizeH="0" baseline="0" noProof="0" dirty="0">
                  <a:ln>
                    <a:noFill/>
                  </a:ln>
                  <a:solidFill>
                    <a:srgbClr val="FFFFFF"/>
                  </a:solidFill>
                  <a:effectLst/>
                  <a:uLnTx/>
                  <a:uFillTx/>
                  <a:latin typeface="Segoe UI"/>
                  <a:ea typeface="+mn-ea"/>
                  <a:cs typeface="+mn-cs"/>
                </a:rPr>
                <a:t>classification </a:t>
              </a:r>
            </a:p>
          </p:txBody>
        </p:sp>
      </p:grpSp>
      <p:grpSp>
        <p:nvGrpSpPr>
          <p:cNvPr id="11" name="Group 10">
            <a:extLst>
              <a:ext uri="{FF2B5EF4-FFF2-40B4-BE49-F238E27FC236}">
                <a16:creationId xmlns:a16="http://schemas.microsoft.com/office/drawing/2014/main" id="{ACDBE652-BF47-46AF-A483-056467050427}"/>
              </a:ext>
            </a:extLst>
          </p:cNvPr>
          <p:cNvGrpSpPr/>
          <p:nvPr/>
        </p:nvGrpSpPr>
        <p:grpSpPr>
          <a:xfrm>
            <a:off x="689427" y="2267896"/>
            <a:ext cx="2831775" cy="723275"/>
            <a:chOff x="8034464" y="2397801"/>
            <a:chExt cx="2827019" cy="787774"/>
          </a:xfrm>
        </p:grpSpPr>
        <p:sp>
          <p:nvSpPr>
            <p:cNvPr id="52" name="Oval 51">
              <a:extLst>
                <a:ext uri="{FF2B5EF4-FFF2-40B4-BE49-F238E27FC236}">
                  <a16:creationId xmlns:a16="http://schemas.microsoft.com/office/drawing/2014/main" id="{9A440346-A7F8-4EF2-BE1C-0939654A62C3}"/>
                </a:ext>
              </a:extLst>
            </p:cNvPr>
            <p:cNvSpPr/>
            <p:nvPr/>
          </p:nvSpPr>
          <p:spPr bwMode="auto">
            <a:xfrm>
              <a:off x="8034464" y="2397801"/>
              <a:ext cx="228699"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A456729B-6309-46A1-8BC6-740B7520C778}"/>
                </a:ext>
              </a:extLst>
            </p:cNvPr>
            <p:cNvSpPr txBox="1"/>
            <p:nvPr/>
          </p:nvSpPr>
          <p:spPr>
            <a:xfrm>
              <a:off x="8263171" y="2397801"/>
              <a:ext cx="2598312" cy="787774"/>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Davinci-001</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Summarizing</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Generating creative content</a:t>
              </a:r>
            </a:p>
          </p:txBody>
        </p:sp>
      </p:grpSp>
      <p:grpSp>
        <p:nvGrpSpPr>
          <p:cNvPr id="15" name="Group 14">
            <a:extLst>
              <a:ext uri="{FF2B5EF4-FFF2-40B4-BE49-F238E27FC236}">
                <a16:creationId xmlns:a16="http://schemas.microsoft.com/office/drawing/2014/main" id="{C04E822C-1478-4489-A73A-DFD4CEA1D392}"/>
              </a:ext>
            </a:extLst>
          </p:cNvPr>
          <p:cNvGrpSpPr/>
          <p:nvPr/>
        </p:nvGrpSpPr>
        <p:grpSpPr>
          <a:xfrm>
            <a:off x="689428" y="4004266"/>
            <a:ext cx="2611421" cy="723275"/>
            <a:chOff x="3280891" y="3646885"/>
            <a:chExt cx="1951401" cy="787774"/>
          </a:xfrm>
        </p:grpSpPr>
        <p:sp>
          <p:nvSpPr>
            <p:cNvPr id="49" name="Oval 48">
              <a:extLst>
                <a:ext uri="{FF2B5EF4-FFF2-40B4-BE49-F238E27FC236}">
                  <a16:creationId xmlns:a16="http://schemas.microsoft.com/office/drawing/2014/main" id="{16135B32-0001-4659-8516-B3EF01D65627}"/>
                </a:ext>
              </a:extLst>
            </p:cNvPr>
            <p:cNvSpPr/>
            <p:nvPr/>
          </p:nvSpPr>
          <p:spPr bwMode="auto">
            <a:xfrm>
              <a:off x="3280891" y="3646885"/>
              <a:ext cx="179804"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33D56E14-B4BC-430D-B997-459D2993F1C3}"/>
                </a:ext>
              </a:extLst>
            </p:cNvPr>
            <p:cNvSpPr txBox="1"/>
            <p:nvPr/>
          </p:nvSpPr>
          <p:spPr>
            <a:xfrm>
              <a:off x="3460692" y="3646885"/>
              <a:ext cx="1771600" cy="787774"/>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Babbage</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Semantic search ranking </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sz="1400" dirty="0">
                  <a:solidFill>
                    <a:srgbClr val="FFFFFF"/>
                  </a:solidFill>
                  <a:latin typeface="Segoe UI"/>
                </a:rPr>
                <a:t>Simple</a:t>
              </a:r>
              <a:r>
                <a:rPr kumimoji="0" lang="en-US" sz="1400" b="0" i="0" u="none" strike="noStrike" kern="1200" cap="none" spc="0" normalizeH="0" baseline="0" noProof="0" dirty="0">
                  <a:ln>
                    <a:noFill/>
                  </a:ln>
                  <a:solidFill>
                    <a:srgbClr val="FFFFFF"/>
                  </a:solidFill>
                  <a:effectLst/>
                  <a:uLnTx/>
                  <a:uFillTx/>
                  <a:latin typeface="Segoe UI"/>
                  <a:ea typeface="+mn-ea"/>
                  <a:cs typeface="+mn-cs"/>
                </a:rPr>
                <a:t> classification</a:t>
              </a:r>
            </a:p>
          </p:txBody>
        </p:sp>
      </p:grpSp>
      <p:sp>
        <p:nvSpPr>
          <p:cNvPr id="20" name="Title 93">
            <a:extLst>
              <a:ext uri="{FF2B5EF4-FFF2-40B4-BE49-F238E27FC236}">
                <a16:creationId xmlns:a16="http://schemas.microsoft.com/office/drawing/2014/main" id="{040D43D3-87BB-4195-83A3-7B203EAAA6FF}"/>
              </a:ext>
            </a:extLst>
          </p:cNvPr>
          <p:cNvSpPr txBox="1">
            <a:spLocks/>
          </p:cNvSpPr>
          <p:nvPr/>
        </p:nvSpPr>
        <p:spPr>
          <a:xfrm>
            <a:off x="705582" y="218091"/>
            <a:ext cx="737492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OpenAI Service models</a:t>
            </a:r>
            <a:endParaRPr kumimoji="0" lang="en-IN" sz="28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21" name="Straight Connector 20">
            <a:extLst>
              <a:ext uri="{FF2B5EF4-FFF2-40B4-BE49-F238E27FC236}">
                <a16:creationId xmlns:a16="http://schemas.microsoft.com/office/drawing/2014/main" id="{DB3C2904-CB35-4116-A6EA-4243DCFF112B}"/>
              </a:ext>
              <a:ext uri="{C183D7F6-B498-43B3-948B-1728B52AA6E4}">
                <adec:decorative xmlns:adec="http://schemas.microsoft.com/office/drawing/2017/decorative" val="1"/>
              </a:ext>
            </a:extLst>
          </p:cNvPr>
          <p:cNvCxnSpPr/>
          <p:nvPr/>
        </p:nvCxnSpPr>
        <p:spPr>
          <a:xfrm>
            <a:off x="534000" y="268516"/>
            <a:ext cx="0" cy="345455"/>
          </a:xfrm>
          <a:prstGeom prst="line">
            <a:avLst/>
          </a:prstGeom>
          <a:ln w="57150">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F15DDA5D-E4BB-6BD8-CF4B-6531D08839E3}"/>
              </a:ext>
            </a:extLst>
          </p:cNvPr>
          <p:cNvSpPr/>
          <p:nvPr/>
        </p:nvSpPr>
        <p:spPr bwMode="auto">
          <a:xfrm>
            <a:off x="1032538" y="1500305"/>
            <a:ext cx="2268310" cy="36576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Semibold"/>
                <a:ea typeface="+mn-ea"/>
                <a:cs typeface="Segoe UI" pitchFamily="34" charset="0"/>
              </a:rPr>
              <a:t>GPT-3</a:t>
            </a:r>
          </a:p>
        </p:txBody>
      </p:sp>
      <p:sp>
        <p:nvSpPr>
          <p:cNvPr id="25" name="Rectangle: Rounded Corners 24">
            <a:extLst>
              <a:ext uri="{FF2B5EF4-FFF2-40B4-BE49-F238E27FC236}">
                <a16:creationId xmlns:a16="http://schemas.microsoft.com/office/drawing/2014/main" id="{4B4CA8C1-32CF-50CD-B4EB-53445FF79E5A}"/>
              </a:ext>
            </a:extLst>
          </p:cNvPr>
          <p:cNvSpPr/>
          <p:nvPr/>
        </p:nvSpPr>
        <p:spPr bwMode="auto">
          <a:xfrm>
            <a:off x="6955318" y="1517642"/>
            <a:ext cx="1742740" cy="365760"/>
          </a:xfrm>
          <a:prstGeom prst="roundRect">
            <a:avLst>
              <a:gd name="adj" fmla="val 7485"/>
            </a:avLst>
          </a:prstGeom>
          <a:solidFill>
            <a:srgbClr val="BF8B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spc="-50" dirty="0">
                <a:ln w="3175">
                  <a:noFill/>
                </a:ln>
                <a:solidFill>
                  <a:prstClr val="white"/>
                </a:solidFill>
                <a:latin typeface="Segoe UI Semibold"/>
                <a:cs typeface="Segoe UI" pitchFamily="34" charset="0"/>
              </a:rPr>
              <a:t>GPT-3.5</a:t>
            </a:r>
          </a:p>
        </p:txBody>
      </p:sp>
      <p:sp>
        <p:nvSpPr>
          <p:cNvPr id="26" name="Rectangle: Rounded Corners 25">
            <a:extLst>
              <a:ext uri="{FF2B5EF4-FFF2-40B4-BE49-F238E27FC236}">
                <a16:creationId xmlns:a16="http://schemas.microsoft.com/office/drawing/2014/main" id="{8B2713BE-8D94-9715-7978-F8B721611070}"/>
              </a:ext>
            </a:extLst>
          </p:cNvPr>
          <p:cNvSpPr/>
          <p:nvPr/>
        </p:nvSpPr>
        <p:spPr bwMode="auto">
          <a:xfrm>
            <a:off x="9658179" y="1514490"/>
            <a:ext cx="1582135" cy="371151"/>
          </a:xfrm>
          <a:prstGeom prst="roundRect">
            <a:avLst>
              <a:gd name="adj" fmla="val 7485"/>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spc="-50" dirty="0">
                <a:ln w="3175">
                  <a:noFill/>
                </a:ln>
                <a:solidFill>
                  <a:prstClr val="white"/>
                </a:solidFill>
                <a:latin typeface="Segoe UI Semibold"/>
                <a:cs typeface="Segoe UI" pitchFamily="34" charset="0"/>
              </a:rPr>
              <a:t>GPT-</a:t>
            </a:r>
            <a:r>
              <a:rPr kumimoji="0" lang="en-US" sz="2000" b="0" i="0" u="none" strike="noStrike" kern="1200" cap="none" spc="-50" normalizeH="0" baseline="0" noProof="0" dirty="0">
                <a:ln w="3175">
                  <a:noFill/>
                </a:ln>
                <a:solidFill>
                  <a:prstClr val="white"/>
                </a:solidFill>
                <a:effectLst/>
                <a:uLnTx/>
                <a:uFillTx/>
                <a:latin typeface="Segoe UI Semibold"/>
                <a:ea typeface="+mn-ea"/>
                <a:cs typeface="Segoe UI" pitchFamily="34" charset="0"/>
              </a:rPr>
              <a:t>4</a:t>
            </a:r>
            <a:endParaRPr kumimoji="0" lang="en-US" sz="2000" b="1"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grpSp>
        <p:nvGrpSpPr>
          <p:cNvPr id="30" name="Group 29">
            <a:extLst>
              <a:ext uri="{FF2B5EF4-FFF2-40B4-BE49-F238E27FC236}">
                <a16:creationId xmlns:a16="http://schemas.microsoft.com/office/drawing/2014/main" id="{5AF3AF53-DA8F-22E0-4312-3E73DB64CB6C}"/>
              </a:ext>
            </a:extLst>
          </p:cNvPr>
          <p:cNvGrpSpPr/>
          <p:nvPr/>
        </p:nvGrpSpPr>
        <p:grpSpPr>
          <a:xfrm>
            <a:off x="6768788" y="3520005"/>
            <a:ext cx="1831747" cy="938719"/>
            <a:chOff x="8783632" y="3261028"/>
            <a:chExt cx="2279077" cy="938719"/>
          </a:xfrm>
        </p:grpSpPr>
        <p:sp>
          <p:nvSpPr>
            <p:cNvPr id="27" name="Flowchart: Connector 26">
              <a:extLst>
                <a:ext uri="{FF2B5EF4-FFF2-40B4-BE49-F238E27FC236}">
                  <a16:creationId xmlns:a16="http://schemas.microsoft.com/office/drawing/2014/main" id="{11001CA7-A15B-311D-E978-C95411C6BB16}"/>
                </a:ext>
              </a:extLst>
            </p:cNvPr>
            <p:cNvSpPr/>
            <p:nvPr/>
          </p:nvSpPr>
          <p:spPr bwMode="auto">
            <a:xfrm>
              <a:off x="8783632" y="3279610"/>
              <a:ext cx="193193" cy="171121"/>
            </a:xfrm>
            <a:prstGeom prst="flowChartConnector">
              <a:avLst/>
            </a:prstGeom>
            <a:solidFill>
              <a:srgbClr val="BF8B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kern="0" spc="-50" dirty="0">
                <a:ln w="3175">
                  <a:noFill/>
                </a:ln>
                <a:solidFill>
                  <a:srgbClr val="FFFFFF"/>
                </a:solidFill>
                <a:latin typeface="Segoe UI Semibold"/>
                <a:cs typeface="Segoe UI" pitchFamily="34" charset="0"/>
              </a:endParaRPr>
            </a:p>
          </p:txBody>
        </p:sp>
        <p:sp>
          <p:nvSpPr>
            <p:cNvPr id="29" name="TextBox 28">
              <a:extLst>
                <a:ext uri="{FF2B5EF4-FFF2-40B4-BE49-F238E27FC236}">
                  <a16:creationId xmlns:a16="http://schemas.microsoft.com/office/drawing/2014/main" id="{12D69EA2-9421-74F4-8EEC-58136C126A89}"/>
                </a:ext>
              </a:extLst>
            </p:cNvPr>
            <p:cNvSpPr txBox="1"/>
            <p:nvPr/>
          </p:nvSpPr>
          <p:spPr>
            <a:xfrm>
              <a:off x="9028667" y="3261028"/>
              <a:ext cx="2034042" cy="938719"/>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GPT 3.5 Turbo</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sz="1400" dirty="0">
                  <a:solidFill>
                    <a:srgbClr val="FFFFFF"/>
                  </a:solidFill>
                  <a:latin typeface="Segoe UI"/>
                </a:rPr>
                <a:t>Chat</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sz="1400" dirty="0">
                  <a:solidFill>
                    <a:srgbClr val="FFFFFF"/>
                  </a:solidFill>
                  <a:latin typeface="Segoe UI"/>
                </a:rPr>
                <a:t>Summarizing</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sz="1400" dirty="0">
                  <a:solidFill>
                    <a:srgbClr val="FFFFFF"/>
                  </a:solidFill>
                  <a:latin typeface="Segoe UI"/>
                </a:rPr>
                <a:t>Code generation</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8AD3C74F-2543-2B32-4D66-2AEBC41D0B9F}"/>
              </a:ext>
            </a:extLst>
          </p:cNvPr>
          <p:cNvGrpSpPr/>
          <p:nvPr/>
        </p:nvGrpSpPr>
        <p:grpSpPr>
          <a:xfrm>
            <a:off x="9742129" y="3471640"/>
            <a:ext cx="2005724" cy="1031051"/>
            <a:chOff x="9353521" y="2210932"/>
            <a:chExt cx="913359" cy="1031051"/>
          </a:xfrm>
        </p:grpSpPr>
        <p:sp>
          <p:nvSpPr>
            <p:cNvPr id="33" name="TextBox 32">
              <a:extLst>
                <a:ext uri="{FF2B5EF4-FFF2-40B4-BE49-F238E27FC236}">
                  <a16:creationId xmlns:a16="http://schemas.microsoft.com/office/drawing/2014/main" id="{B599AE80-0C6F-C546-35A7-6CB9D61EFF01}"/>
                </a:ext>
              </a:extLst>
            </p:cNvPr>
            <p:cNvSpPr txBox="1"/>
            <p:nvPr/>
          </p:nvSpPr>
          <p:spPr>
            <a:xfrm>
              <a:off x="9427146" y="2210932"/>
              <a:ext cx="839734" cy="1031051"/>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GPT 4 – 32k</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sz="1600" dirty="0">
                  <a:solidFill>
                    <a:srgbClr val="FFFFFF"/>
                  </a:solidFill>
                  <a:latin typeface="Segoe UI"/>
                </a:rPr>
                <a:t>Chat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sz="1600" dirty="0">
                  <a:solidFill>
                    <a:srgbClr val="FFFFFF"/>
                  </a:solidFill>
                  <a:latin typeface="Segoe UI"/>
                </a:rPr>
                <a:t>Summarizing</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sz="1600" dirty="0">
                  <a:solidFill>
                    <a:srgbClr val="FFFFFF"/>
                  </a:solidFill>
                  <a:latin typeface="Segoe UI"/>
                </a:rPr>
                <a:t>Code generation</a:t>
              </a: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34" name="Oval 33">
              <a:extLst>
                <a:ext uri="{FF2B5EF4-FFF2-40B4-BE49-F238E27FC236}">
                  <a16:creationId xmlns:a16="http://schemas.microsoft.com/office/drawing/2014/main" id="{0559A490-E6B3-30ED-3DE3-75049980945D}"/>
                </a:ext>
              </a:extLst>
            </p:cNvPr>
            <p:cNvSpPr/>
            <p:nvPr/>
          </p:nvSpPr>
          <p:spPr bwMode="auto">
            <a:xfrm>
              <a:off x="9353521" y="2257354"/>
              <a:ext cx="73625" cy="157984"/>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a:extLst>
              <a:ext uri="{FF2B5EF4-FFF2-40B4-BE49-F238E27FC236}">
                <a16:creationId xmlns:a16="http://schemas.microsoft.com/office/drawing/2014/main" id="{0D0E5FCC-0D78-147E-D1D2-EEF52071BC18}"/>
              </a:ext>
            </a:extLst>
          </p:cNvPr>
          <p:cNvGrpSpPr/>
          <p:nvPr/>
        </p:nvGrpSpPr>
        <p:grpSpPr>
          <a:xfrm>
            <a:off x="9742129" y="2235146"/>
            <a:ext cx="2005724" cy="1031051"/>
            <a:chOff x="9353521" y="2217462"/>
            <a:chExt cx="913359" cy="1031051"/>
          </a:xfrm>
        </p:grpSpPr>
        <p:sp>
          <p:nvSpPr>
            <p:cNvPr id="5" name="TextBox 4">
              <a:extLst>
                <a:ext uri="{FF2B5EF4-FFF2-40B4-BE49-F238E27FC236}">
                  <a16:creationId xmlns:a16="http://schemas.microsoft.com/office/drawing/2014/main" id="{AA58EB7D-5349-A460-538B-BF96DDE40B3D}"/>
                </a:ext>
              </a:extLst>
            </p:cNvPr>
            <p:cNvSpPr txBox="1"/>
            <p:nvPr/>
          </p:nvSpPr>
          <p:spPr>
            <a:xfrm>
              <a:off x="9427146" y="2217462"/>
              <a:ext cx="839734" cy="1031051"/>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GPT 4 – 8k</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sz="1600" dirty="0">
                  <a:solidFill>
                    <a:srgbClr val="FFFFFF"/>
                  </a:solidFill>
                  <a:latin typeface="Segoe UI"/>
                </a:rPr>
                <a:t>Chat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sz="1600" dirty="0">
                  <a:solidFill>
                    <a:srgbClr val="FFFFFF"/>
                  </a:solidFill>
                  <a:latin typeface="Segoe UI"/>
                </a:rPr>
                <a:t>Summarizing</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sz="1600" dirty="0">
                  <a:solidFill>
                    <a:srgbClr val="FFFFFF"/>
                  </a:solidFill>
                  <a:latin typeface="Segoe UI"/>
                </a:rPr>
                <a:t>Code generation</a:t>
              </a: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10" name="Oval 9">
              <a:extLst>
                <a:ext uri="{FF2B5EF4-FFF2-40B4-BE49-F238E27FC236}">
                  <a16:creationId xmlns:a16="http://schemas.microsoft.com/office/drawing/2014/main" id="{CA8BE956-C266-0193-C073-D95A317DD5ED}"/>
                </a:ext>
              </a:extLst>
            </p:cNvPr>
            <p:cNvSpPr/>
            <p:nvPr/>
          </p:nvSpPr>
          <p:spPr bwMode="auto">
            <a:xfrm>
              <a:off x="9353521" y="2257354"/>
              <a:ext cx="73625" cy="157984"/>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9DB54F40-60E9-AB0A-C596-2E63B5433519}"/>
              </a:ext>
            </a:extLst>
          </p:cNvPr>
          <p:cNvGrpSpPr/>
          <p:nvPr/>
        </p:nvGrpSpPr>
        <p:grpSpPr>
          <a:xfrm>
            <a:off x="4089336" y="3083153"/>
            <a:ext cx="1902278" cy="754053"/>
            <a:chOff x="4730966" y="2298500"/>
            <a:chExt cx="2641552" cy="748908"/>
          </a:xfrm>
        </p:grpSpPr>
        <p:sp>
          <p:nvSpPr>
            <p:cNvPr id="14" name="Oval 13">
              <a:extLst>
                <a:ext uri="{FF2B5EF4-FFF2-40B4-BE49-F238E27FC236}">
                  <a16:creationId xmlns:a16="http://schemas.microsoft.com/office/drawing/2014/main" id="{DC5A2D0E-96AC-4F0E-8609-CF9A4D866C58}"/>
                </a:ext>
              </a:extLst>
            </p:cNvPr>
            <p:cNvSpPr/>
            <p:nvPr/>
          </p:nvSpPr>
          <p:spPr bwMode="auto">
            <a:xfrm>
              <a:off x="4730966" y="2320663"/>
              <a:ext cx="228699" cy="182184"/>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7E1994F0-665F-AC86-6002-F6B13E8170B3}"/>
                </a:ext>
              </a:extLst>
            </p:cNvPr>
            <p:cNvSpPr txBox="1"/>
            <p:nvPr/>
          </p:nvSpPr>
          <p:spPr>
            <a:xfrm>
              <a:off x="4959665" y="2298500"/>
              <a:ext cx="2412853" cy="748908"/>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Semibold"/>
                </a:rPr>
                <a:t>Cushman-codex</a:t>
              </a:r>
            </a:p>
            <a:p>
              <a:pPr marL="285750" indent="-285750">
                <a:buFont typeface="Arial" panose="020B0604020202020204" pitchFamily="34" charset="0"/>
                <a:buChar char="•"/>
                <a:defRPr/>
              </a:pPr>
              <a:r>
                <a:rPr lang="en-US" sz="1400" dirty="0">
                  <a:solidFill>
                    <a:srgbClr val="FFFFFF"/>
                  </a:solidFill>
                  <a:latin typeface="Segoe UI"/>
                </a:rPr>
                <a:t>Generate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FFFFFF"/>
                </a:solidFill>
                <a:latin typeface="Segoe UI Semibold"/>
              </a:endParaRPr>
            </a:p>
          </p:txBody>
        </p:sp>
      </p:grpSp>
      <p:grpSp>
        <p:nvGrpSpPr>
          <p:cNvPr id="22" name="Group 21">
            <a:extLst>
              <a:ext uri="{FF2B5EF4-FFF2-40B4-BE49-F238E27FC236}">
                <a16:creationId xmlns:a16="http://schemas.microsoft.com/office/drawing/2014/main" id="{10AE7EFF-E6E9-95A1-E3B8-111B546AA654}"/>
              </a:ext>
            </a:extLst>
          </p:cNvPr>
          <p:cNvGrpSpPr/>
          <p:nvPr/>
        </p:nvGrpSpPr>
        <p:grpSpPr>
          <a:xfrm>
            <a:off x="4107210" y="2251805"/>
            <a:ext cx="1819801" cy="507831"/>
            <a:chOff x="8034464" y="2388611"/>
            <a:chExt cx="2616515" cy="678767"/>
          </a:xfrm>
        </p:grpSpPr>
        <p:sp>
          <p:nvSpPr>
            <p:cNvPr id="23" name="Oval 22">
              <a:extLst>
                <a:ext uri="{FF2B5EF4-FFF2-40B4-BE49-F238E27FC236}">
                  <a16:creationId xmlns:a16="http://schemas.microsoft.com/office/drawing/2014/main" id="{A8527D8B-BF16-4E3E-235A-267EC6EC407E}"/>
                </a:ext>
              </a:extLst>
            </p:cNvPr>
            <p:cNvSpPr/>
            <p:nvPr/>
          </p:nvSpPr>
          <p:spPr bwMode="auto">
            <a:xfrm>
              <a:off x="8034464" y="2450181"/>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0085BE98-0778-8265-1C53-939FE937AA5D}"/>
                </a:ext>
              </a:extLst>
            </p:cNvPr>
            <p:cNvSpPr txBox="1"/>
            <p:nvPr/>
          </p:nvSpPr>
          <p:spPr>
            <a:xfrm>
              <a:off x="8238124" y="2388611"/>
              <a:ext cx="2412855" cy="678767"/>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Semibold"/>
                </a:rPr>
                <a:t>Davinci-codex</a:t>
              </a:r>
            </a:p>
            <a:p>
              <a:pPr marL="171450" indent="-171450">
                <a:buClr>
                  <a:srgbClr val="0070C0"/>
                </a:buClr>
                <a:buFont typeface="Arial" panose="020B0604020202020204" pitchFamily="34" charset="0"/>
                <a:buChar char="•"/>
                <a:defRPr/>
              </a:pPr>
              <a:r>
                <a:rPr lang="en-US" sz="1400" dirty="0">
                  <a:solidFill>
                    <a:srgbClr val="FFFFFF"/>
                  </a:solidFill>
                  <a:latin typeface="Segoe UI"/>
                </a:rPr>
                <a:t>Generate code</a:t>
              </a:r>
            </a:p>
          </p:txBody>
        </p:sp>
      </p:grpSp>
      <p:sp>
        <p:nvSpPr>
          <p:cNvPr id="28" name="Rectangle 27">
            <a:extLst>
              <a:ext uri="{FF2B5EF4-FFF2-40B4-BE49-F238E27FC236}">
                <a16:creationId xmlns:a16="http://schemas.microsoft.com/office/drawing/2014/main" id="{7027A5EA-1355-53E0-5098-0EA9149C1712}"/>
              </a:ext>
            </a:extLst>
          </p:cNvPr>
          <p:cNvSpPr/>
          <p:nvPr/>
        </p:nvSpPr>
        <p:spPr bwMode="auto">
          <a:xfrm>
            <a:off x="4203114" y="1519449"/>
            <a:ext cx="1574110" cy="365760"/>
          </a:xfrm>
          <a:prstGeom prst="rect">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Semibold"/>
                <a:ea typeface="+mn-ea"/>
                <a:cs typeface="Segoe UI" pitchFamily="34" charset="0"/>
              </a:rPr>
              <a:t>Codex</a:t>
            </a:r>
          </a:p>
        </p:txBody>
      </p:sp>
      <p:sp>
        <p:nvSpPr>
          <p:cNvPr id="4" name="Flowchart: Connector 3">
            <a:extLst>
              <a:ext uri="{FF2B5EF4-FFF2-40B4-BE49-F238E27FC236}">
                <a16:creationId xmlns:a16="http://schemas.microsoft.com/office/drawing/2014/main" id="{34B887B4-63E4-F73E-9E60-9BC3D988E0E9}"/>
              </a:ext>
            </a:extLst>
          </p:cNvPr>
          <p:cNvSpPr/>
          <p:nvPr/>
        </p:nvSpPr>
        <p:spPr bwMode="auto">
          <a:xfrm>
            <a:off x="6768789" y="2242617"/>
            <a:ext cx="193193" cy="171121"/>
          </a:xfrm>
          <a:prstGeom prst="flowChartConnector">
            <a:avLst/>
          </a:prstGeom>
          <a:solidFill>
            <a:srgbClr val="BF8B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kern="0" spc="-50" dirty="0">
              <a:ln w="3175">
                <a:noFill/>
              </a:ln>
              <a:solidFill>
                <a:srgbClr val="FFFFFF"/>
              </a:solidFill>
              <a:latin typeface="Segoe UI Semibold"/>
              <a:cs typeface="Segoe UI" pitchFamily="34" charset="0"/>
            </a:endParaRPr>
          </a:p>
        </p:txBody>
      </p:sp>
      <p:sp>
        <p:nvSpPr>
          <p:cNvPr id="6" name="TextBox 5">
            <a:extLst>
              <a:ext uri="{FF2B5EF4-FFF2-40B4-BE49-F238E27FC236}">
                <a16:creationId xmlns:a16="http://schemas.microsoft.com/office/drawing/2014/main" id="{82BD4D29-2B76-0C21-7068-DBA8908D8134}"/>
              </a:ext>
            </a:extLst>
          </p:cNvPr>
          <p:cNvSpPr txBox="1"/>
          <p:nvPr/>
        </p:nvSpPr>
        <p:spPr>
          <a:xfrm>
            <a:off x="7013823" y="2224036"/>
            <a:ext cx="2667293" cy="938719"/>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Semibold"/>
              </a:rPr>
              <a:t>Davinci-002/003</a:t>
            </a: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sz="1400" dirty="0">
                <a:solidFill>
                  <a:srgbClr val="FFFFFF"/>
                </a:solidFill>
                <a:latin typeface="Segoe UI"/>
              </a:rPr>
              <a:t>Primarily Chat</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sz="1400" dirty="0">
                <a:solidFill>
                  <a:srgbClr val="FFFFFF"/>
                </a:solidFill>
                <a:latin typeface="Segoe UI"/>
              </a:rPr>
              <a:t>Summarizing</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sz="1400" dirty="0">
                <a:solidFill>
                  <a:srgbClr val="FFFFFF"/>
                </a:solidFill>
                <a:latin typeface="Segoe UI"/>
              </a:rPr>
              <a:t>Code generation</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Multiplication Sign 2">
            <a:extLst>
              <a:ext uri="{FF2B5EF4-FFF2-40B4-BE49-F238E27FC236}">
                <a16:creationId xmlns:a16="http://schemas.microsoft.com/office/drawing/2014/main" id="{CFE712A6-059F-35C4-FEB8-63FFD3BBA59A}"/>
              </a:ext>
            </a:extLst>
          </p:cNvPr>
          <p:cNvSpPr/>
          <p:nvPr/>
        </p:nvSpPr>
        <p:spPr bwMode="auto">
          <a:xfrm>
            <a:off x="992021" y="1507019"/>
            <a:ext cx="2280866" cy="3952399"/>
          </a:xfrm>
          <a:custGeom>
            <a:avLst/>
            <a:gdLst>
              <a:gd name="connsiteX0" fmla="*/ 334483 w 2591984"/>
              <a:gd name="connsiteY0" fmla="*/ 1898077 h 7487728"/>
              <a:gd name="connsiteX1" fmla="*/ 910577 w 2591984"/>
              <a:gd name="connsiteY1" fmla="*/ 1698653 h 7487728"/>
              <a:gd name="connsiteX2" fmla="*/ 1295992 w 2591984"/>
              <a:gd name="connsiteY2" fmla="*/ 2812041 h 7487728"/>
              <a:gd name="connsiteX3" fmla="*/ 1681407 w 2591984"/>
              <a:gd name="connsiteY3" fmla="*/ 1698653 h 7487728"/>
              <a:gd name="connsiteX4" fmla="*/ 2257501 w 2591984"/>
              <a:gd name="connsiteY4" fmla="*/ 1898077 h 7487728"/>
              <a:gd name="connsiteX5" fmla="*/ 1618556 w 2591984"/>
              <a:gd name="connsiteY5" fmla="*/ 3743864 h 7487728"/>
              <a:gd name="connsiteX6" fmla="*/ 2257501 w 2591984"/>
              <a:gd name="connsiteY6" fmla="*/ 5589651 h 7487728"/>
              <a:gd name="connsiteX7" fmla="*/ 1681407 w 2591984"/>
              <a:gd name="connsiteY7" fmla="*/ 5789075 h 7487728"/>
              <a:gd name="connsiteX8" fmla="*/ 1295992 w 2591984"/>
              <a:gd name="connsiteY8" fmla="*/ 4675687 h 7487728"/>
              <a:gd name="connsiteX9" fmla="*/ 910577 w 2591984"/>
              <a:gd name="connsiteY9" fmla="*/ 5789075 h 7487728"/>
              <a:gd name="connsiteX10" fmla="*/ 334483 w 2591984"/>
              <a:gd name="connsiteY10" fmla="*/ 5589651 h 7487728"/>
              <a:gd name="connsiteX11" fmla="*/ 973428 w 2591984"/>
              <a:gd name="connsiteY11" fmla="*/ 3743864 h 7487728"/>
              <a:gd name="connsiteX12" fmla="*/ 334483 w 2591984"/>
              <a:gd name="connsiteY12" fmla="*/ 1898077 h 7487728"/>
              <a:gd name="connsiteX0" fmla="*/ 0 w 1923018"/>
              <a:gd name="connsiteY0" fmla="*/ 199424 h 4090422"/>
              <a:gd name="connsiteX1" fmla="*/ 576094 w 1923018"/>
              <a:gd name="connsiteY1" fmla="*/ 0 h 4090422"/>
              <a:gd name="connsiteX2" fmla="*/ 961509 w 1923018"/>
              <a:gd name="connsiteY2" fmla="*/ 1113388 h 4090422"/>
              <a:gd name="connsiteX3" fmla="*/ 1346924 w 1923018"/>
              <a:gd name="connsiteY3" fmla="*/ 0 h 4090422"/>
              <a:gd name="connsiteX4" fmla="*/ 1923018 w 1923018"/>
              <a:gd name="connsiteY4" fmla="*/ 199424 h 4090422"/>
              <a:gd name="connsiteX5" fmla="*/ 1284073 w 1923018"/>
              <a:gd name="connsiteY5" fmla="*/ 2045211 h 4090422"/>
              <a:gd name="connsiteX6" fmla="*/ 1923018 w 1923018"/>
              <a:gd name="connsiteY6" fmla="*/ 3890998 h 4090422"/>
              <a:gd name="connsiteX7" fmla="*/ 1346924 w 1923018"/>
              <a:gd name="connsiteY7" fmla="*/ 4090422 h 4090422"/>
              <a:gd name="connsiteX8" fmla="*/ 961509 w 1923018"/>
              <a:gd name="connsiteY8" fmla="*/ 2977034 h 4090422"/>
              <a:gd name="connsiteX9" fmla="*/ 576094 w 1923018"/>
              <a:gd name="connsiteY9" fmla="*/ 4090422 h 4090422"/>
              <a:gd name="connsiteX10" fmla="*/ 0 w 1923018"/>
              <a:gd name="connsiteY10" fmla="*/ 3890998 h 4090422"/>
              <a:gd name="connsiteX11" fmla="*/ 621693 w 1923018"/>
              <a:gd name="connsiteY11" fmla="*/ 2019332 h 4090422"/>
              <a:gd name="connsiteX12" fmla="*/ 0 w 1923018"/>
              <a:gd name="connsiteY12" fmla="*/ 199424 h 4090422"/>
              <a:gd name="connsiteX0" fmla="*/ 327804 w 1923018"/>
              <a:gd name="connsiteY0" fmla="*/ 87281 h 4090422"/>
              <a:gd name="connsiteX1" fmla="*/ 576094 w 1923018"/>
              <a:gd name="connsiteY1" fmla="*/ 0 h 4090422"/>
              <a:gd name="connsiteX2" fmla="*/ 961509 w 1923018"/>
              <a:gd name="connsiteY2" fmla="*/ 1113388 h 4090422"/>
              <a:gd name="connsiteX3" fmla="*/ 1346924 w 1923018"/>
              <a:gd name="connsiteY3" fmla="*/ 0 h 4090422"/>
              <a:gd name="connsiteX4" fmla="*/ 1923018 w 1923018"/>
              <a:gd name="connsiteY4" fmla="*/ 199424 h 4090422"/>
              <a:gd name="connsiteX5" fmla="*/ 1284073 w 1923018"/>
              <a:gd name="connsiteY5" fmla="*/ 2045211 h 4090422"/>
              <a:gd name="connsiteX6" fmla="*/ 1923018 w 1923018"/>
              <a:gd name="connsiteY6" fmla="*/ 3890998 h 4090422"/>
              <a:gd name="connsiteX7" fmla="*/ 1346924 w 1923018"/>
              <a:gd name="connsiteY7" fmla="*/ 4090422 h 4090422"/>
              <a:gd name="connsiteX8" fmla="*/ 961509 w 1923018"/>
              <a:gd name="connsiteY8" fmla="*/ 2977034 h 4090422"/>
              <a:gd name="connsiteX9" fmla="*/ 576094 w 1923018"/>
              <a:gd name="connsiteY9" fmla="*/ 4090422 h 4090422"/>
              <a:gd name="connsiteX10" fmla="*/ 0 w 1923018"/>
              <a:gd name="connsiteY10" fmla="*/ 3890998 h 4090422"/>
              <a:gd name="connsiteX11" fmla="*/ 621693 w 1923018"/>
              <a:gd name="connsiteY11" fmla="*/ 2019332 h 4090422"/>
              <a:gd name="connsiteX12" fmla="*/ 327804 w 1923018"/>
              <a:gd name="connsiteY12" fmla="*/ 87281 h 4090422"/>
              <a:gd name="connsiteX0" fmla="*/ 327804 w 1923018"/>
              <a:gd name="connsiteY0" fmla="*/ 87281 h 4090422"/>
              <a:gd name="connsiteX1" fmla="*/ 576094 w 1923018"/>
              <a:gd name="connsiteY1" fmla="*/ 0 h 4090422"/>
              <a:gd name="connsiteX2" fmla="*/ 961509 w 1923018"/>
              <a:gd name="connsiteY2" fmla="*/ 1113388 h 4090422"/>
              <a:gd name="connsiteX3" fmla="*/ 1346924 w 1923018"/>
              <a:gd name="connsiteY3" fmla="*/ 0 h 4090422"/>
              <a:gd name="connsiteX4" fmla="*/ 1612467 w 1923018"/>
              <a:gd name="connsiteY4" fmla="*/ 95907 h 4090422"/>
              <a:gd name="connsiteX5" fmla="*/ 1284073 w 1923018"/>
              <a:gd name="connsiteY5" fmla="*/ 2045211 h 4090422"/>
              <a:gd name="connsiteX6" fmla="*/ 1923018 w 1923018"/>
              <a:gd name="connsiteY6" fmla="*/ 3890998 h 4090422"/>
              <a:gd name="connsiteX7" fmla="*/ 1346924 w 1923018"/>
              <a:gd name="connsiteY7" fmla="*/ 4090422 h 4090422"/>
              <a:gd name="connsiteX8" fmla="*/ 961509 w 1923018"/>
              <a:gd name="connsiteY8" fmla="*/ 2977034 h 4090422"/>
              <a:gd name="connsiteX9" fmla="*/ 576094 w 1923018"/>
              <a:gd name="connsiteY9" fmla="*/ 4090422 h 4090422"/>
              <a:gd name="connsiteX10" fmla="*/ 0 w 1923018"/>
              <a:gd name="connsiteY10" fmla="*/ 3890998 h 4090422"/>
              <a:gd name="connsiteX11" fmla="*/ 621693 w 1923018"/>
              <a:gd name="connsiteY11" fmla="*/ 2019332 h 4090422"/>
              <a:gd name="connsiteX12" fmla="*/ 327804 w 1923018"/>
              <a:gd name="connsiteY12" fmla="*/ 87281 h 4090422"/>
              <a:gd name="connsiteX0" fmla="*/ 327804 w 1923018"/>
              <a:gd name="connsiteY0" fmla="*/ 87281 h 4090422"/>
              <a:gd name="connsiteX1" fmla="*/ 576094 w 1923018"/>
              <a:gd name="connsiteY1" fmla="*/ 0 h 4090422"/>
              <a:gd name="connsiteX2" fmla="*/ 961509 w 1923018"/>
              <a:gd name="connsiteY2" fmla="*/ 1113388 h 4090422"/>
              <a:gd name="connsiteX3" fmla="*/ 1346924 w 1923018"/>
              <a:gd name="connsiteY3" fmla="*/ 0 h 4090422"/>
              <a:gd name="connsiteX4" fmla="*/ 1612467 w 1923018"/>
              <a:gd name="connsiteY4" fmla="*/ 95907 h 4090422"/>
              <a:gd name="connsiteX5" fmla="*/ 1077039 w 1923018"/>
              <a:gd name="connsiteY5" fmla="*/ 1527626 h 4090422"/>
              <a:gd name="connsiteX6" fmla="*/ 1923018 w 1923018"/>
              <a:gd name="connsiteY6" fmla="*/ 3890998 h 4090422"/>
              <a:gd name="connsiteX7" fmla="*/ 1346924 w 1923018"/>
              <a:gd name="connsiteY7" fmla="*/ 4090422 h 4090422"/>
              <a:gd name="connsiteX8" fmla="*/ 961509 w 1923018"/>
              <a:gd name="connsiteY8" fmla="*/ 2977034 h 4090422"/>
              <a:gd name="connsiteX9" fmla="*/ 576094 w 1923018"/>
              <a:gd name="connsiteY9" fmla="*/ 4090422 h 4090422"/>
              <a:gd name="connsiteX10" fmla="*/ 0 w 1923018"/>
              <a:gd name="connsiteY10" fmla="*/ 3890998 h 4090422"/>
              <a:gd name="connsiteX11" fmla="*/ 621693 w 1923018"/>
              <a:gd name="connsiteY11" fmla="*/ 2019332 h 4090422"/>
              <a:gd name="connsiteX12" fmla="*/ 327804 w 1923018"/>
              <a:gd name="connsiteY12" fmla="*/ 87281 h 4090422"/>
              <a:gd name="connsiteX0" fmla="*/ 327804 w 1923018"/>
              <a:gd name="connsiteY0" fmla="*/ 87281 h 4090422"/>
              <a:gd name="connsiteX1" fmla="*/ 576094 w 1923018"/>
              <a:gd name="connsiteY1" fmla="*/ 0 h 4090422"/>
              <a:gd name="connsiteX2" fmla="*/ 961509 w 1923018"/>
              <a:gd name="connsiteY2" fmla="*/ 1113388 h 4090422"/>
              <a:gd name="connsiteX3" fmla="*/ 1346924 w 1923018"/>
              <a:gd name="connsiteY3" fmla="*/ 0 h 4090422"/>
              <a:gd name="connsiteX4" fmla="*/ 1612467 w 1923018"/>
              <a:gd name="connsiteY4" fmla="*/ 95907 h 4090422"/>
              <a:gd name="connsiteX5" fmla="*/ 1077039 w 1923018"/>
              <a:gd name="connsiteY5" fmla="*/ 1527626 h 4090422"/>
              <a:gd name="connsiteX6" fmla="*/ 1923018 w 1923018"/>
              <a:gd name="connsiteY6" fmla="*/ 3890998 h 4090422"/>
              <a:gd name="connsiteX7" fmla="*/ 1346924 w 1923018"/>
              <a:gd name="connsiteY7" fmla="*/ 4090422 h 4090422"/>
              <a:gd name="connsiteX8" fmla="*/ 961509 w 1923018"/>
              <a:gd name="connsiteY8" fmla="*/ 2977034 h 4090422"/>
              <a:gd name="connsiteX9" fmla="*/ 576094 w 1923018"/>
              <a:gd name="connsiteY9" fmla="*/ 4090422 h 4090422"/>
              <a:gd name="connsiteX10" fmla="*/ 0 w 1923018"/>
              <a:gd name="connsiteY10" fmla="*/ 3890998 h 4090422"/>
              <a:gd name="connsiteX11" fmla="*/ 854606 w 1923018"/>
              <a:gd name="connsiteY11" fmla="*/ 1527627 h 4090422"/>
              <a:gd name="connsiteX12" fmla="*/ 327804 w 1923018"/>
              <a:gd name="connsiteY12" fmla="*/ 87281 h 4090422"/>
              <a:gd name="connsiteX0" fmla="*/ 327804 w 1923018"/>
              <a:gd name="connsiteY0" fmla="*/ 87281 h 4090422"/>
              <a:gd name="connsiteX1" fmla="*/ 576094 w 1923018"/>
              <a:gd name="connsiteY1" fmla="*/ 0 h 4090422"/>
              <a:gd name="connsiteX2" fmla="*/ 961509 w 1923018"/>
              <a:gd name="connsiteY2" fmla="*/ 1113388 h 4090422"/>
              <a:gd name="connsiteX3" fmla="*/ 1346924 w 1923018"/>
              <a:gd name="connsiteY3" fmla="*/ 0 h 4090422"/>
              <a:gd name="connsiteX4" fmla="*/ 1612467 w 1923018"/>
              <a:gd name="connsiteY4" fmla="*/ 95907 h 4090422"/>
              <a:gd name="connsiteX5" fmla="*/ 1077039 w 1923018"/>
              <a:gd name="connsiteY5" fmla="*/ 1527626 h 4090422"/>
              <a:gd name="connsiteX6" fmla="*/ 1923018 w 1923018"/>
              <a:gd name="connsiteY6" fmla="*/ 3890998 h 4090422"/>
              <a:gd name="connsiteX7" fmla="*/ 1346924 w 1923018"/>
              <a:gd name="connsiteY7" fmla="*/ 4090422 h 4090422"/>
              <a:gd name="connsiteX8" fmla="*/ 978762 w 1923018"/>
              <a:gd name="connsiteY8" fmla="*/ 1795215 h 4090422"/>
              <a:gd name="connsiteX9" fmla="*/ 576094 w 1923018"/>
              <a:gd name="connsiteY9" fmla="*/ 4090422 h 4090422"/>
              <a:gd name="connsiteX10" fmla="*/ 0 w 1923018"/>
              <a:gd name="connsiteY10" fmla="*/ 3890998 h 4090422"/>
              <a:gd name="connsiteX11" fmla="*/ 854606 w 1923018"/>
              <a:gd name="connsiteY11" fmla="*/ 1527627 h 4090422"/>
              <a:gd name="connsiteX12" fmla="*/ 327804 w 1923018"/>
              <a:gd name="connsiteY12" fmla="*/ 87281 h 4090422"/>
              <a:gd name="connsiteX0" fmla="*/ 327804 w 1923018"/>
              <a:gd name="connsiteY0" fmla="*/ 87281 h 4090422"/>
              <a:gd name="connsiteX1" fmla="*/ 576094 w 1923018"/>
              <a:gd name="connsiteY1" fmla="*/ 0 h 4090422"/>
              <a:gd name="connsiteX2" fmla="*/ 961509 w 1923018"/>
              <a:gd name="connsiteY2" fmla="*/ 1113388 h 4090422"/>
              <a:gd name="connsiteX3" fmla="*/ 1346924 w 1923018"/>
              <a:gd name="connsiteY3" fmla="*/ 0 h 4090422"/>
              <a:gd name="connsiteX4" fmla="*/ 1612467 w 1923018"/>
              <a:gd name="connsiteY4" fmla="*/ 95907 h 4090422"/>
              <a:gd name="connsiteX5" fmla="*/ 1077039 w 1923018"/>
              <a:gd name="connsiteY5" fmla="*/ 1527626 h 4090422"/>
              <a:gd name="connsiteX6" fmla="*/ 1923018 w 1923018"/>
              <a:gd name="connsiteY6" fmla="*/ 3890998 h 4090422"/>
              <a:gd name="connsiteX7" fmla="*/ 1346924 w 1923018"/>
              <a:gd name="connsiteY7" fmla="*/ 4090422 h 4090422"/>
              <a:gd name="connsiteX8" fmla="*/ 978762 w 1923018"/>
              <a:gd name="connsiteY8" fmla="*/ 1795215 h 4090422"/>
              <a:gd name="connsiteX9" fmla="*/ 248290 w 1923018"/>
              <a:gd name="connsiteY9" fmla="*/ 3952399 h 4090422"/>
              <a:gd name="connsiteX10" fmla="*/ 0 w 1923018"/>
              <a:gd name="connsiteY10" fmla="*/ 3890998 h 4090422"/>
              <a:gd name="connsiteX11" fmla="*/ 854606 w 1923018"/>
              <a:gd name="connsiteY11" fmla="*/ 1527627 h 4090422"/>
              <a:gd name="connsiteX12" fmla="*/ 327804 w 1923018"/>
              <a:gd name="connsiteY12" fmla="*/ 87281 h 4090422"/>
              <a:gd name="connsiteX0" fmla="*/ 327804 w 1923018"/>
              <a:gd name="connsiteY0" fmla="*/ 87281 h 3952399"/>
              <a:gd name="connsiteX1" fmla="*/ 576094 w 1923018"/>
              <a:gd name="connsiteY1" fmla="*/ 0 h 3952399"/>
              <a:gd name="connsiteX2" fmla="*/ 961509 w 1923018"/>
              <a:gd name="connsiteY2" fmla="*/ 1113388 h 3952399"/>
              <a:gd name="connsiteX3" fmla="*/ 1346924 w 1923018"/>
              <a:gd name="connsiteY3" fmla="*/ 0 h 3952399"/>
              <a:gd name="connsiteX4" fmla="*/ 1612467 w 1923018"/>
              <a:gd name="connsiteY4" fmla="*/ 95907 h 3952399"/>
              <a:gd name="connsiteX5" fmla="*/ 1077039 w 1923018"/>
              <a:gd name="connsiteY5" fmla="*/ 1527626 h 3952399"/>
              <a:gd name="connsiteX6" fmla="*/ 1923018 w 1923018"/>
              <a:gd name="connsiteY6" fmla="*/ 3890998 h 3952399"/>
              <a:gd name="connsiteX7" fmla="*/ 1735113 w 1923018"/>
              <a:gd name="connsiteY7" fmla="*/ 3943773 h 3952399"/>
              <a:gd name="connsiteX8" fmla="*/ 978762 w 1923018"/>
              <a:gd name="connsiteY8" fmla="*/ 1795215 h 3952399"/>
              <a:gd name="connsiteX9" fmla="*/ 248290 w 1923018"/>
              <a:gd name="connsiteY9" fmla="*/ 3952399 h 3952399"/>
              <a:gd name="connsiteX10" fmla="*/ 0 w 1923018"/>
              <a:gd name="connsiteY10" fmla="*/ 3890998 h 3952399"/>
              <a:gd name="connsiteX11" fmla="*/ 854606 w 1923018"/>
              <a:gd name="connsiteY11" fmla="*/ 1527627 h 3952399"/>
              <a:gd name="connsiteX12" fmla="*/ 327804 w 1923018"/>
              <a:gd name="connsiteY12" fmla="*/ 87281 h 3952399"/>
              <a:gd name="connsiteX0" fmla="*/ 327804 w 1923018"/>
              <a:gd name="connsiteY0" fmla="*/ 87281 h 3952399"/>
              <a:gd name="connsiteX1" fmla="*/ 576094 w 1923018"/>
              <a:gd name="connsiteY1" fmla="*/ 0 h 3952399"/>
              <a:gd name="connsiteX2" fmla="*/ 961509 w 1923018"/>
              <a:gd name="connsiteY2" fmla="*/ 1113388 h 3952399"/>
              <a:gd name="connsiteX3" fmla="*/ 1346924 w 1923018"/>
              <a:gd name="connsiteY3" fmla="*/ 0 h 3952399"/>
              <a:gd name="connsiteX4" fmla="*/ 1612467 w 1923018"/>
              <a:gd name="connsiteY4" fmla="*/ 95907 h 3952399"/>
              <a:gd name="connsiteX5" fmla="*/ 1077039 w 1923018"/>
              <a:gd name="connsiteY5" fmla="*/ 1527626 h 3952399"/>
              <a:gd name="connsiteX6" fmla="*/ 1923018 w 1923018"/>
              <a:gd name="connsiteY6" fmla="*/ 3890998 h 3952399"/>
              <a:gd name="connsiteX7" fmla="*/ 1735113 w 1923018"/>
              <a:gd name="connsiteY7" fmla="*/ 3943773 h 3952399"/>
              <a:gd name="connsiteX8" fmla="*/ 944256 w 1923018"/>
              <a:gd name="connsiteY8" fmla="*/ 2450823 h 3952399"/>
              <a:gd name="connsiteX9" fmla="*/ 248290 w 1923018"/>
              <a:gd name="connsiteY9" fmla="*/ 3952399 h 3952399"/>
              <a:gd name="connsiteX10" fmla="*/ 0 w 1923018"/>
              <a:gd name="connsiteY10" fmla="*/ 3890998 h 3952399"/>
              <a:gd name="connsiteX11" fmla="*/ 854606 w 1923018"/>
              <a:gd name="connsiteY11" fmla="*/ 1527627 h 3952399"/>
              <a:gd name="connsiteX12" fmla="*/ 327804 w 1923018"/>
              <a:gd name="connsiteY12" fmla="*/ 87281 h 3952399"/>
              <a:gd name="connsiteX0" fmla="*/ 327804 w 1923018"/>
              <a:gd name="connsiteY0" fmla="*/ 87281 h 3952399"/>
              <a:gd name="connsiteX1" fmla="*/ 576094 w 1923018"/>
              <a:gd name="connsiteY1" fmla="*/ 0 h 3952399"/>
              <a:gd name="connsiteX2" fmla="*/ 961509 w 1923018"/>
              <a:gd name="connsiteY2" fmla="*/ 1113388 h 3952399"/>
              <a:gd name="connsiteX3" fmla="*/ 1346924 w 1923018"/>
              <a:gd name="connsiteY3" fmla="*/ 0 h 3952399"/>
              <a:gd name="connsiteX4" fmla="*/ 1612467 w 1923018"/>
              <a:gd name="connsiteY4" fmla="*/ 95907 h 3952399"/>
              <a:gd name="connsiteX5" fmla="*/ 1077039 w 1923018"/>
              <a:gd name="connsiteY5" fmla="*/ 1527626 h 3952399"/>
              <a:gd name="connsiteX6" fmla="*/ 1923018 w 1923018"/>
              <a:gd name="connsiteY6" fmla="*/ 3890998 h 3952399"/>
              <a:gd name="connsiteX7" fmla="*/ 1735113 w 1923018"/>
              <a:gd name="connsiteY7" fmla="*/ 3943773 h 3952399"/>
              <a:gd name="connsiteX8" fmla="*/ 944256 w 1923018"/>
              <a:gd name="connsiteY8" fmla="*/ 2450823 h 3952399"/>
              <a:gd name="connsiteX9" fmla="*/ 248290 w 1923018"/>
              <a:gd name="connsiteY9" fmla="*/ 3952399 h 3952399"/>
              <a:gd name="connsiteX10" fmla="*/ 0 w 1923018"/>
              <a:gd name="connsiteY10" fmla="*/ 3890998 h 3952399"/>
              <a:gd name="connsiteX11" fmla="*/ 828726 w 1923018"/>
              <a:gd name="connsiteY11" fmla="*/ 1872683 h 3952399"/>
              <a:gd name="connsiteX12" fmla="*/ 327804 w 1923018"/>
              <a:gd name="connsiteY12" fmla="*/ 87281 h 3952399"/>
              <a:gd name="connsiteX0" fmla="*/ 327804 w 1923018"/>
              <a:gd name="connsiteY0" fmla="*/ 87281 h 3952399"/>
              <a:gd name="connsiteX1" fmla="*/ 576094 w 1923018"/>
              <a:gd name="connsiteY1" fmla="*/ 0 h 3952399"/>
              <a:gd name="connsiteX2" fmla="*/ 961509 w 1923018"/>
              <a:gd name="connsiteY2" fmla="*/ 1113388 h 3952399"/>
              <a:gd name="connsiteX3" fmla="*/ 1346924 w 1923018"/>
              <a:gd name="connsiteY3" fmla="*/ 0 h 3952399"/>
              <a:gd name="connsiteX4" fmla="*/ 1612467 w 1923018"/>
              <a:gd name="connsiteY4" fmla="*/ 95907 h 3952399"/>
              <a:gd name="connsiteX5" fmla="*/ 1051160 w 1923018"/>
              <a:gd name="connsiteY5" fmla="*/ 1846804 h 3952399"/>
              <a:gd name="connsiteX6" fmla="*/ 1923018 w 1923018"/>
              <a:gd name="connsiteY6" fmla="*/ 3890998 h 3952399"/>
              <a:gd name="connsiteX7" fmla="*/ 1735113 w 1923018"/>
              <a:gd name="connsiteY7" fmla="*/ 3943773 h 3952399"/>
              <a:gd name="connsiteX8" fmla="*/ 944256 w 1923018"/>
              <a:gd name="connsiteY8" fmla="*/ 2450823 h 3952399"/>
              <a:gd name="connsiteX9" fmla="*/ 248290 w 1923018"/>
              <a:gd name="connsiteY9" fmla="*/ 3952399 h 3952399"/>
              <a:gd name="connsiteX10" fmla="*/ 0 w 1923018"/>
              <a:gd name="connsiteY10" fmla="*/ 3890998 h 3952399"/>
              <a:gd name="connsiteX11" fmla="*/ 828726 w 1923018"/>
              <a:gd name="connsiteY11" fmla="*/ 1872683 h 3952399"/>
              <a:gd name="connsiteX12" fmla="*/ 327804 w 1923018"/>
              <a:gd name="connsiteY12" fmla="*/ 87281 h 3952399"/>
              <a:gd name="connsiteX0" fmla="*/ 327804 w 1923018"/>
              <a:gd name="connsiteY0" fmla="*/ 87281 h 3952399"/>
              <a:gd name="connsiteX1" fmla="*/ 576094 w 1923018"/>
              <a:gd name="connsiteY1" fmla="*/ 0 h 3952399"/>
              <a:gd name="connsiteX2" fmla="*/ 944256 w 1923018"/>
              <a:gd name="connsiteY2" fmla="*/ 1449818 h 3952399"/>
              <a:gd name="connsiteX3" fmla="*/ 1346924 w 1923018"/>
              <a:gd name="connsiteY3" fmla="*/ 0 h 3952399"/>
              <a:gd name="connsiteX4" fmla="*/ 1612467 w 1923018"/>
              <a:gd name="connsiteY4" fmla="*/ 95907 h 3952399"/>
              <a:gd name="connsiteX5" fmla="*/ 1051160 w 1923018"/>
              <a:gd name="connsiteY5" fmla="*/ 1846804 h 3952399"/>
              <a:gd name="connsiteX6" fmla="*/ 1923018 w 1923018"/>
              <a:gd name="connsiteY6" fmla="*/ 3890998 h 3952399"/>
              <a:gd name="connsiteX7" fmla="*/ 1735113 w 1923018"/>
              <a:gd name="connsiteY7" fmla="*/ 3943773 h 3952399"/>
              <a:gd name="connsiteX8" fmla="*/ 944256 w 1923018"/>
              <a:gd name="connsiteY8" fmla="*/ 2450823 h 3952399"/>
              <a:gd name="connsiteX9" fmla="*/ 248290 w 1923018"/>
              <a:gd name="connsiteY9" fmla="*/ 3952399 h 3952399"/>
              <a:gd name="connsiteX10" fmla="*/ 0 w 1923018"/>
              <a:gd name="connsiteY10" fmla="*/ 3890998 h 3952399"/>
              <a:gd name="connsiteX11" fmla="*/ 828726 w 1923018"/>
              <a:gd name="connsiteY11" fmla="*/ 1872683 h 3952399"/>
              <a:gd name="connsiteX12" fmla="*/ 327804 w 1923018"/>
              <a:gd name="connsiteY12" fmla="*/ 87281 h 3952399"/>
              <a:gd name="connsiteX0" fmla="*/ 327804 w 1923018"/>
              <a:gd name="connsiteY0" fmla="*/ 87281 h 3952399"/>
              <a:gd name="connsiteX1" fmla="*/ 576094 w 1923018"/>
              <a:gd name="connsiteY1" fmla="*/ 0 h 3952399"/>
              <a:gd name="connsiteX2" fmla="*/ 944256 w 1923018"/>
              <a:gd name="connsiteY2" fmla="*/ 1449818 h 3952399"/>
              <a:gd name="connsiteX3" fmla="*/ 1346924 w 1923018"/>
              <a:gd name="connsiteY3" fmla="*/ 0 h 3952399"/>
              <a:gd name="connsiteX4" fmla="*/ 1612467 w 1923018"/>
              <a:gd name="connsiteY4" fmla="*/ 95907 h 3952399"/>
              <a:gd name="connsiteX5" fmla="*/ 1059786 w 1923018"/>
              <a:gd name="connsiteY5" fmla="*/ 1881310 h 3952399"/>
              <a:gd name="connsiteX6" fmla="*/ 1923018 w 1923018"/>
              <a:gd name="connsiteY6" fmla="*/ 3890998 h 3952399"/>
              <a:gd name="connsiteX7" fmla="*/ 1735113 w 1923018"/>
              <a:gd name="connsiteY7" fmla="*/ 3943773 h 3952399"/>
              <a:gd name="connsiteX8" fmla="*/ 944256 w 1923018"/>
              <a:gd name="connsiteY8" fmla="*/ 2450823 h 3952399"/>
              <a:gd name="connsiteX9" fmla="*/ 248290 w 1923018"/>
              <a:gd name="connsiteY9" fmla="*/ 3952399 h 3952399"/>
              <a:gd name="connsiteX10" fmla="*/ 0 w 1923018"/>
              <a:gd name="connsiteY10" fmla="*/ 3890998 h 3952399"/>
              <a:gd name="connsiteX11" fmla="*/ 828726 w 1923018"/>
              <a:gd name="connsiteY11" fmla="*/ 1872683 h 3952399"/>
              <a:gd name="connsiteX12" fmla="*/ 327804 w 1923018"/>
              <a:gd name="connsiteY12" fmla="*/ 87281 h 395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23018" h="3952399">
                <a:moveTo>
                  <a:pt x="327804" y="87281"/>
                </a:moveTo>
                <a:lnTo>
                  <a:pt x="576094" y="0"/>
                </a:lnTo>
                <a:lnTo>
                  <a:pt x="944256" y="1449818"/>
                </a:lnTo>
                <a:lnTo>
                  <a:pt x="1346924" y="0"/>
                </a:lnTo>
                <a:lnTo>
                  <a:pt x="1612467" y="95907"/>
                </a:lnTo>
                <a:lnTo>
                  <a:pt x="1059786" y="1881310"/>
                </a:lnTo>
                <a:lnTo>
                  <a:pt x="1923018" y="3890998"/>
                </a:lnTo>
                <a:lnTo>
                  <a:pt x="1735113" y="3943773"/>
                </a:lnTo>
                <a:lnTo>
                  <a:pt x="944256" y="2450823"/>
                </a:lnTo>
                <a:lnTo>
                  <a:pt x="248290" y="3952399"/>
                </a:lnTo>
                <a:lnTo>
                  <a:pt x="0" y="3890998"/>
                </a:lnTo>
                <a:lnTo>
                  <a:pt x="828726" y="1872683"/>
                </a:lnTo>
                <a:lnTo>
                  <a:pt x="327804" y="87281"/>
                </a:lnTo>
                <a:close/>
              </a:path>
            </a:pathLst>
          </a:custGeom>
          <a:solidFill>
            <a:srgbClr val="FF0000">
              <a:alpha val="5686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Multiplication Sign 2">
            <a:extLst>
              <a:ext uri="{FF2B5EF4-FFF2-40B4-BE49-F238E27FC236}">
                <a16:creationId xmlns:a16="http://schemas.microsoft.com/office/drawing/2014/main" id="{19358D7E-5F83-9FF6-4E96-8C759DC97D16}"/>
              </a:ext>
            </a:extLst>
          </p:cNvPr>
          <p:cNvSpPr/>
          <p:nvPr/>
        </p:nvSpPr>
        <p:spPr bwMode="auto">
          <a:xfrm>
            <a:off x="4026930" y="1514490"/>
            <a:ext cx="1923018" cy="2267392"/>
          </a:xfrm>
          <a:custGeom>
            <a:avLst/>
            <a:gdLst>
              <a:gd name="connsiteX0" fmla="*/ 334483 w 2591984"/>
              <a:gd name="connsiteY0" fmla="*/ 1898077 h 7487728"/>
              <a:gd name="connsiteX1" fmla="*/ 910577 w 2591984"/>
              <a:gd name="connsiteY1" fmla="*/ 1698653 h 7487728"/>
              <a:gd name="connsiteX2" fmla="*/ 1295992 w 2591984"/>
              <a:gd name="connsiteY2" fmla="*/ 2812041 h 7487728"/>
              <a:gd name="connsiteX3" fmla="*/ 1681407 w 2591984"/>
              <a:gd name="connsiteY3" fmla="*/ 1698653 h 7487728"/>
              <a:gd name="connsiteX4" fmla="*/ 2257501 w 2591984"/>
              <a:gd name="connsiteY4" fmla="*/ 1898077 h 7487728"/>
              <a:gd name="connsiteX5" fmla="*/ 1618556 w 2591984"/>
              <a:gd name="connsiteY5" fmla="*/ 3743864 h 7487728"/>
              <a:gd name="connsiteX6" fmla="*/ 2257501 w 2591984"/>
              <a:gd name="connsiteY6" fmla="*/ 5589651 h 7487728"/>
              <a:gd name="connsiteX7" fmla="*/ 1681407 w 2591984"/>
              <a:gd name="connsiteY7" fmla="*/ 5789075 h 7487728"/>
              <a:gd name="connsiteX8" fmla="*/ 1295992 w 2591984"/>
              <a:gd name="connsiteY8" fmla="*/ 4675687 h 7487728"/>
              <a:gd name="connsiteX9" fmla="*/ 910577 w 2591984"/>
              <a:gd name="connsiteY9" fmla="*/ 5789075 h 7487728"/>
              <a:gd name="connsiteX10" fmla="*/ 334483 w 2591984"/>
              <a:gd name="connsiteY10" fmla="*/ 5589651 h 7487728"/>
              <a:gd name="connsiteX11" fmla="*/ 973428 w 2591984"/>
              <a:gd name="connsiteY11" fmla="*/ 3743864 h 7487728"/>
              <a:gd name="connsiteX12" fmla="*/ 334483 w 2591984"/>
              <a:gd name="connsiteY12" fmla="*/ 1898077 h 7487728"/>
              <a:gd name="connsiteX0" fmla="*/ 0 w 1923018"/>
              <a:gd name="connsiteY0" fmla="*/ 199424 h 4090422"/>
              <a:gd name="connsiteX1" fmla="*/ 576094 w 1923018"/>
              <a:gd name="connsiteY1" fmla="*/ 0 h 4090422"/>
              <a:gd name="connsiteX2" fmla="*/ 961509 w 1923018"/>
              <a:gd name="connsiteY2" fmla="*/ 1113388 h 4090422"/>
              <a:gd name="connsiteX3" fmla="*/ 1346924 w 1923018"/>
              <a:gd name="connsiteY3" fmla="*/ 0 h 4090422"/>
              <a:gd name="connsiteX4" fmla="*/ 1923018 w 1923018"/>
              <a:gd name="connsiteY4" fmla="*/ 199424 h 4090422"/>
              <a:gd name="connsiteX5" fmla="*/ 1284073 w 1923018"/>
              <a:gd name="connsiteY5" fmla="*/ 2045211 h 4090422"/>
              <a:gd name="connsiteX6" fmla="*/ 1923018 w 1923018"/>
              <a:gd name="connsiteY6" fmla="*/ 3890998 h 4090422"/>
              <a:gd name="connsiteX7" fmla="*/ 1346924 w 1923018"/>
              <a:gd name="connsiteY7" fmla="*/ 4090422 h 4090422"/>
              <a:gd name="connsiteX8" fmla="*/ 961509 w 1923018"/>
              <a:gd name="connsiteY8" fmla="*/ 2977034 h 4090422"/>
              <a:gd name="connsiteX9" fmla="*/ 576094 w 1923018"/>
              <a:gd name="connsiteY9" fmla="*/ 4090422 h 4090422"/>
              <a:gd name="connsiteX10" fmla="*/ 0 w 1923018"/>
              <a:gd name="connsiteY10" fmla="*/ 3890998 h 4090422"/>
              <a:gd name="connsiteX11" fmla="*/ 621693 w 1923018"/>
              <a:gd name="connsiteY11" fmla="*/ 2019332 h 4090422"/>
              <a:gd name="connsiteX12" fmla="*/ 0 w 1923018"/>
              <a:gd name="connsiteY12" fmla="*/ 199424 h 4090422"/>
              <a:gd name="connsiteX0" fmla="*/ 327804 w 1923018"/>
              <a:gd name="connsiteY0" fmla="*/ 87281 h 4090422"/>
              <a:gd name="connsiteX1" fmla="*/ 576094 w 1923018"/>
              <a:gd name="connsiteY1" fmla="*/ 0 h 4090422"/>
              <a:gd name="connsiteX2" fmla="*/ 961509 w 1923018"/>
              <a:gd name="connsiteY2" fmla="*/ 1113388 h 4090422"/>
              <a:gd name="connsiteX3" fmla="*/ 1346924 w 1923018"/>
              <a:gd name="connsiteY3" fmla="*/ 0 h 4090422"/>
              <a:gd name="connsiteX4" fmla="*/ 1923018 w 1923018"/>
              <a:gd name="connsiteY4" fmla="*/ 199424 h 4090422"/>
              <a:gd name="connsiteX5" fmla="*/ 1284073 w 1923018"/>
              <a:gd name="connsiteY5" fmla="*/ 2045211 h 4090422"/>
              <a:gd name="connsiteX6" fmla="*/ 1923018 w 1923018"/>
              <a:gd name="connsiteY6" fmla="*/ 3890998 h 4090422"/>
              <a:gd name="connsiteX7" fmla="*/ 1346924 w 1923018"/>
              <a:gd name="connsiteY7" fmla="*/ 4090422 h 4090422"/>
              <a:gd name="connsiteX8" fmla="*/ 961509 w 1923018"/>
              <a:gd name="connsiteY8" fmla="*/ 2977034 h 4090422"/>
              <a:gd name="connsiteX9" fmla="*/ 576094 w 1923018"/>
              <a:gd name="connsiteY9" fmla="*/ 4090422 h 4090422"/>
              <a:gd name="connsiteX10" fmla="*/ 0 w 1923018"/>
              <a:gd name="connsiteY10" fmla="*/ 3890998 h 4090422"/>
              <a:gd name="connsiteX11" fmla="*/ 621693 w 1923018"/>
              <a:gd name="connsiteY11" fmla="*/ 2019332 h 4090422"/>
              <a:gd name="connsiteX12" fmla="*/ 327804 w 1923018"/>
              <a:gd name="connsiteY12" fmla="*/ 87281 h 4090422"/>
              <a:gd name="connsiteX0" fmla="*/ 327804 w 1923018"/>
              <a:gd name="connsiteY0" fmla="*/ 87281 h 4090422"/>
              <a:gd name="connsiteX1" fmla="*/ 576094 w 1923018"/>
              <a:gd name="connsiteY1" fmla="*/ 0 h 4090422"/>
              <a:gd name="connsiteX2" fmla="*/ 961509 w 1923018"/>
              <a:gd name="connsiteY2" fmla="*/ 1113388 h 4090422"/>
              <a:gd name="connsiteX3" fmla="*/ 1346924 w 1923018"/>
              <a:gd name="connsiteY3" fmla="*/ 0 h 4090422"/>
              <a:gd name="connsiteX4" fmla="*/ 1612467 w 1923018"/>
              <a:gd name="connsiteY4" fmla="*/ 95907 h 4090422"/>
              <a:gd name="connsiteX5" fmla="*/ 1284073 w 1923018"/>
              <a:gd name="connsiteY5" fmla="*/ 2045211 h 4090422"/>
              <a:gd name="connsiteX6" fmla="*/ 1923018 w 1923018"/>
              <a:gd name="connsiteY6" fmla="*/ 3890998 h 4090422"/>
              <a:gd name="connsiteX7" fmla="*/ 1346924 w 1923018"/>
              <a:gd name="connsiteY7" fmla="*/ 4090422 h 4090422"/>
              <a:gd name="connsiteX8" fmla="*/ 961509 w 1923018"/>
              <a:gd name="connsiteY8" fmla="*/ 2977034 h 4090422"/>
              <a:gd name="connsiteX9" fmla="*/ 576094 w 1923018"/>
              <a:gd name="connsiteY9" fmla="*/ 4090422 h 4090422"/>
              <a:gd name="connsiteX10" fmla="*/ 0 w 1923018"/>
              <a:gd name="connsiteY10" fmla="*/ 3890998 h 4090422"/>
              <a:gd name="connsiteX11" fmla="*/ 621693 w 1923018"/>
              <a:gd name="connsiteY11" fmla="*/ 2019332 h 4090422"/>
              <a:gd name="connsiteX12" fmla="*/ 327804 w 1923018"/>
              <a:gd name="connsiteY12" fmla="*/ 87281 h 4090422"/>
              <a:gd name="connsiteX0" fmla="*/ 327804 w 1923018"/>
              <a:gd name="connsiteY0" fmla="*/ 87281 h 4090422"/>
              <a:gd name="connsiteX1" fmla="*/ 576094 w 1923018"/>
              <a:gd name="connsiteY1" fmla="*/ 0 h 4090422"/>
              <a:gd name="connsiteX2" fmla="*/ 961509 w 1923018"/>
              <a:gd name="connsiteY2" fmla="*/ 1113388 h 4090422"/>
              <a:gd name="connsiteX3" fmla="*/ 1346924 w 1923018"/>
              <a:gd name="connsiteY3" fmla="*/ 0 h 4090422"/>
              <a:gd name="connsiteX4" fmla="*/ 1612467 w 1923018"/>
              <a:gd name="connsiteY4" fmla="*/ 95907 h 4090422"/>
              <a:gd name="connsiteX5" fmla="*/ 1077039 w 1923018"/>
              <a:gd name="connsiteY5" fmla="*/ 1527626 h 4090422"/>
              <a:gd name="connsiteX6" fmla="*/ 1923018 w 1923018"/>
              <a:gd name="connsiteY6" fmla="*/ 3890998 h 4090422"/>
              <a:gd name="connsiteX7" fmla="*/ 1346924 w 1923018"/>
              <a:gd name="connsiteY7" fmla="*/ 4090422 h 4090422"/>
              <a:gd name="connsiteX8" fmla="*/ 961509 w 1923018"/>
              <a:gd name="connsiteY8" fmla="*/ 2977034 h 4090422"/>
              <a:gd name="connsiteX9" fmla="*/ 576094 w 1923018"/>
              <a:gd name="connsiteY9" fmla="*/ 4090422 h 4090422"/>
              <a:gd name="connsiteX10" fmla="*/ 0 w 1923018"/>
              <a:gd name="connsiteY10" fmla="*/ 3890998 h 4090422"/>
              <a:gd name="connsiteX11" fmla="*/ 621693 w 1923018"/>
              <a:gd name="connsiteY11" fmla="*/ 2019332 h 4090422"/>
              <a:gd name="connsiteX12" fmla="*/ 327804 w 1923018"/>
              <a:gd name="connsiteY12" fmla="*/ 87281 h 4090422"/>
              <a:gd name="connsiteX0" fmla="*/ 327804 w 1923018"/>
              <a:gd name="connsiteY0" fmla="*/ 87281 h 4090422"/>
              <a:gd name="connsiteX1" fmla="*/ 576094 w 1923018"/>
              <a:gd name="connsiteY1" fmla="*/ 0 h 4090422"/>
              <a:gd name="connsiteX2" fmla="*/ 961509 w 1923018"/>
              <a:gd name="connsiteY2" fmla="*/ 1113388 h 4090422"/>
              <a:gd name="connsiteX3" fmla="*/ 1346924 w 1923018"/>
              <a:gd name="connsiteY3" fmla="*/ 0 h 4090422"/>
              <a:gd name="connsiteX4" fmla="*/ 1612467 w 1923018"/>
              <a:gd name="connsiteY4" fmla="*/ 95907 h 4090422"/>
              <a:gd name="connsiteX5" fmla="*/ 1077039 w 1923018"/>
              <a:gd name="connsiteY5" fmla="*/ 1527626 h 4090422"/>
              <a:gd name="connsiteX6" fmla="*/ 1923018 w 1923018"/>
              <a:gd name="connsiteY6" fmla="*/ 3890998 h 4090422"/>
              <a:gd name="connsiteX7" fmla="*/ 1346924 w 1923018"/>
              <a:gd name="connsiteY7" fmla="*/ 4090422 h 4090422"/>
              <a:gd name="connsiteX8" fmla="*/ 961509 w 1923018"/>
              <a:gd name="connsiteY8" fmla="*/ 2977034 h 4090422"/>
              <a:gd name="connsiteX9" fmla="*/ 576094 w 1923018"/>
              <a:gd name="connsiteY9" fmla="*/ 4090422 h 4090422"/>
              <a:gd name="connsiteX10" fmla="*/ 0 w 1923018"/>
              <a:gd name="connsiteY10" fmla="*/ 3890998 h 4090422"/>
              <a:gd name="connsiteX11" fmla="*/ 854606 w 1923018"/>
              <a:gd name="connsiteY11" fmla="*/ 1527627 h 4090422"/>
              <a:gd name="connsiteX12" fmla="*/ 327804 w 1923018"/>
              <a:gd name="connsiteY12" fmla="*/ 87281 h 4090422"/>
              <a:gd name="connsiteX0" fmla="*/ 327804 w 1923018"/>
              <a:gd name="connsiteY0" fmla="*/ 87281 h 4090422"/>
              <a:gd name="connsiteX1" fmla="*/ 576094 w 1923018"/>
              <a:gd name="connsiteY1" fmla="*/ 0 h 4090422"/>
              <a:gd name="connsiteX2" fmla="*/ 961509 w 1923018"/>
              <a:gd name="connsiteY2" fmla="*/ 1113388 h 4090422"/>
              <a:gd name="connsiteX3" fmla="*/ 1346924 w 1923018"/>
              <a:gd name="connsiteY3" fmla="*/ 0 h 4090422"/>
              <a:gd name="connsiteX4" fmla="*/ 1612467 w 1923018"/>
              <a:gd name="connsiteY4" fmla="*/ 95907 h 4090422"/>
              <a:gd name="connsiteX5" fmla="*/ 1077039 w 1923018"/>
              <a:gd name="connsiteY5" fmla="*/ 1527626 h 4090422"/>
              <a:gd name="connsiteX6" fmla="*/ 1923018 w 1923018"/>
              <a:gd name="connsiteY6" fmla="*/ 3890998 h 4090422"/>
              <a:gd name="connsiteX7" fmla="*/ 1346924 w 1923018"/>
              <a:gd name="connsiteY7" fmla="*/ 4090422 h 4090422"/>
              <a:gd name="connsiteX8" fmla="*/ 978762 w 1923018"/>
              <a:gd name="connsiteY8" fmla="*/ 1795215 h 4090422"/>
              <a:gd name="connsiteX9" fmla="*/ 576094 w 1923018"/>
              <a:gd name="connsiteY9" fmla="*/ 4090422 h 4090422"/>
              <a:gd name="connsiteX10" fmla="*/ 0 w 1923018"/>
              <a:gd name="connsiteY10" fmla="*/ 3890998 h 4090422"/>
              <a:gd name="connsiteX11" fmla="*/ 854606 w 1923018"/>
              <a:gd name="connsiteY11" fmla="*/ 1527627 h 4090422"/>
              <a:gd name="connsiteX12" fmla="*/ 327804 w 1923018"/>
              <a:gd name="connsiteY12" fmla="*/ 87281 h 4090422"/>
              <a:gd name="connsiteX0" fmla="*/ 327804 w 1923018"/>
              <a:gd name="connsiteY0" fmla="*/ 87281 h 4090422"/>
              <a:gd name="connsiteX1" fmla="*/ 576094 w 1923018"/>
              <a:gd name="connsiteY1" fmla="*/ 0 h 4090422"/>
              <a:gd name="connsiteX2" fmla="*/ 961509 w 1923018"/>
              <a:gd name="connsiteY2" fmla="*/ 1113388 h 4090422"/>
              <a:gd name="connsiteX3" fmla="*/ 1346924 w 1923018"/>
              <a:gd name="connsiteY3" fmla="*/ 0 h 4090422"/>
              <a:gd name="connsiteX4" fmla="*/ 1612467 w 1923018"/>
              <a:gd name="connsiteY4" fmla="*/ 95907 h 4090422"/>
              <a:gd name="connsiteX5" fmla="*/ 1077039 w 1923018"/>
              <a:gd name="connsiteY5" fmla="*/ 1527626 h 4090422"/>
              <a:gd name="connsiteX6" fmla="*/ 1923018 w 1923018"/>
              <a:gd name="connsiteY6" fmla="*/ 3890998 h 4090422"/>
              <a:gd name="connsiteX7" fmla="*/ 1346924 w 1923018"/>
              <a:gd name="connsiteY7" fmla="*/ 4090422 h 4090422"/>
              <a:gd name="connsiteX8" fmla="*/ 978762 w 1923018"/>
              <a:gd name="connsiteY8" fmla="*/ 1795215 h 4090422"/>
              <a:gd name="connsiteX9" fmla="*/ 248290 w 1923018"/>
              <a:gd name="connsiteY9" fmla="*/ 3952399 h 4090422"/>
              <a:gd name="connsiteX10" fmla="*/ 0 w 1923018"/>
              <a:gd name="connsiteY10" fmla="*/ 3890998 h 4090422"/>
              <a:gd name="connsiteX11" fmla="*/ 854606 w 1923018"/>
              <a:gd name="connsiteY11" fmla="*/ 1527627 h 4090422"/>
              <a:gd name="connsiteX12" fmla="*/ 327804 w 1923018"/>
              <a:gd name="connsiteY12" fmla="*/ 87281 h 4090422"/>
              <a:gd name="connsiteX0" fmla="*/ 327804 w 1923018"/>
              <a:gd name="connsiteY0" fmla="*/ 87281 h 3952399"/>
              <a:gd name="connsiteX1" fmla="*/ 576094 w 1923018"/>
              <a:gd name="connsiteY1" fmla="*/ 0 h 3952399"/>
              <a:gd name="connsiteX2" fmla="*/ 961509 w 1923018"/>
              <a:gd name="connsiteY2" fmla="*/ 1113388 h 3952399"/>
              <a:gd name="connsiteX3" fmla="*/ 1346924 w 1923018"/>
              <a:gd name="connsiteY3" fmla="*/ 0 h 3952399"/>
              <a:gd name="connsiteX4" fmla="*/ 1612467 w 1923018"/>
              <a:gd name="connsiteY4" fmla="*/ 95907 h 3952399"/>
              <a:gd name="connsiteX5" fmla="*/ 1077039 w 1923018"/>
              <a:gd name="connsiteY5" fmla="*/ 1527626 h 3952399"/>
              <a:gd name="connsiteX6" fmla="*/ 1923018 w 1923018"/>
              <a:gd name="connsiteY6" fmla="*/ 3890998 h 3952399"/>
              <a:gd name="connsiteX7" fmla="*/ 1735113 w 1923018"/>
              <a:gd name="connsiteY7" fmla="*/ 3943773 h 3952399"/>
              <a:gd name="connsiteX8" fmla="*/ 978762 w 1923018"/>
              <a:gd name="connsiteY8" fmla="*/ 1795215 h 3952399"/>
              <a:gd name="connsiteX9" fmla="*/ 248290 w 1923018"/>
              <a:gd name="connsiteY9" fmla="*/ 3952399 h 3952399"/>
              <a:gd name="connsiteX10" fmla="*/ 0 w 1923018"/>
              <a:gd name="connsiteY10" fmla="*/ 3890998 h 3952399"/>
              <a:gd name="connsiteX11" fmla="*/ 854606 w 1923018"/>
              <a:gd name="connsiteY11" fmla="*/ 1527627 h 3952399"/>
              <a:gd name="connsiteX12" fmla="*/ 327804 w 1923018"/>
              <a:gd name="connsiteY12" fmla="*/ 87281 h 3952399"/>
              <a:gd name="connsiteX0" fmla="*/ 327804 w 1923018"/>
              <a:gd name="connsiteY0" fmla="*/ 87281 h 3952399"/>
              <a:gd name="connsiteX1" fmla="*/ 576094 w 1923018"/>
              <a:gd name="connsiteY1" fmla="*/ 0 h 3952399"/>
              <a:gd name="connsiteX2" fmla="*/ 961509 w 1923018"/>
              <a:gd name="connsiteY2" fmla="*/ 1113388 h 3952399"/>
              <a:gd name="connsiteX3" fmla="*/ 1346924 w 1923018"/>
              <a:gd name="connsiteY3" fmla="*/ 0 h 3952399"/>
              <a:gd name="connsiteX4" fmla="*/ 1612467 w 1923018"/>
              <a:gd name="connsiteY4" fmla="*/ 95907 h 3952399"/>
              <a:gd name="connsiteX5" fmla="*/ 1077039 w 1923018"/>
              <a:gd name="connsiteY5" fmla="*/ 1527626 h 3952399"/>
              <a:gd name="connsiteX6" fmla="*/ 1923018 w 1923018"/>
              <a:gd name="connsiteY6" fmla="*/ 3890998 h 3952399"/>
              <a:gd name="connsiteX7" fmla="*/ 1735113 w 1923018"/>
              <a:gd name="connsiteY7" fmla="*/ 3943773 h 3952399"/>
              <a:gd name="connsiteX8" fmla="*/ 944256 w 1923018"/>
              <a:gd name="connsiteY8" fmla="*/ 2450823 h 3952399"/>
              <a:gd name="connsiteX9" fmla="*/ 248290 w 1923018"/>
              <a:gd name="connsiteY9" fmla="*/ 3952399 h 3952399"/>
              <a:gd name="connsiteX10" fmla="*/ 0 w 1923018"/>
              <a:gd name="connsiteY10" fmla="*/ 3890998 h 3952399"/>
              <a:gd name="connsiteX11" fmla="*/ 854606 w 1923018"/>
              <a:gd name="connsiteY11" fmla="*/ 1527627 h 3952399"/>
              <a:gd name="connsiteX12" fmla="*/ 327804 w 1923018"/>
              <a:gd name="connsiteY12" fmla="*/ 87281 h 3952399"/>
              <a:gd name="connsiteX0" fmla="*/ 327804 w 1923018"/>
              <a:gd name="connsiteY0" fmla="*/ 87281 h 3952399"/>
              <a:gd name="connsiteX1" fmla="*/ 576094 w 1923018"/>
              <a:gd name="connsiteY1" fmla="*/ 0 h 3952399"/>
              <a:gd name="connsiteX2" fmla="*/ 961509 w 1923018"/>
              <a:gd name="connsiteY2" fmla="*/ 1113388 h 3952399"/>
              <a:gd name="connsiteX3" fmla="*/ 1346924 w 1923018"/>
              <a:gd name="connsiteY3" fmla="*/ 0 h 3952399"/>
              <a:gd name="connsiteX4" fmla="*/ 1612467 w 1923018"/>
              <a:gd name="connsiteY4" fmla="*/ 95907 h 3952399"/>
              <a:gd name="connsiteX5" fmla="*/ 1077039 w 1923018"/>
              <a:gd name="connsiteY5" fmla="*/ 1527626 h 3952399"/>
              <a:gd name="connsiteX6" fmla="*/ 1923018 w 1923018"/>
              <a:gd name="connsiteY6" fmla="*/ 3890998 h 3952399"/>
              <a:gd name="connsiteX7" fmla="*/ 1735113 w 1923018"/>
              <a:gd name="connsiteY7" fmla="*/ 3943773 h 3952399"/>
              <a:gd name="connsiteX8" fmla="*/ 944256 w 1923018"/>
              <a:gd name="connsiteY8" fmla="*/ 2450823 h 3952399"/>
              <a:gd name="connsiteX9" fmla="*/ 248290 w 1923018"/>
              <a:gd name="connsiteY9" fmla="*/ 3952399 h 3952399"/>
              <a:gd name="connsiteX10" fmla="*/ 0 w 1923018"/>
              <a:gd name="connsiteY10" fmla="*/ 3890998 h 3952399"/>
              <a:gd name="connsiteX11" fmla="*/ 828726 w 1923018"/>
              <a:gd name="connsiteY11" fmla="*/ 1872683 h 3952399"/>
              <a:gd name="connsiteX12" fmla="*/ 327804 w 1923018"/>
              <a:gd name="connsiteY12" fmla="*/ 87281 h 3952399"/>
              <a:gd name="connsiteX0" fmla="*/ 327804 w 1923018"/>
              <a:gd name="connsiteY0" fmla="*/ 87281 h 3952399"/>
              <a:gd name="connsiteX1" fmla="*/ 576094 w 1923018"/>
              <a:gd name="connsiteY1" fmla="*/ 0 h 3952399"/>
              <a:gd name="connsiteX2" fmla="*/ 961509 w 1923018"/>
              <a:gd name="connsiteY2" fmla="*/ 1113388 h 3952399"/>
              <a:gd name="connsiteX3" fmla="*/ 1346924 w 1923018"/>
              <a:gd name="connsiteY3" fmla="*/ 0 h 3952399"/>
              <a:gd name="connsiteX4" fmla="*/ 1612467 w 1923018"/>
              <a:gd name="connsiteY4" fmla="*/ 95907 h 3952399"/>
              <a:gd name="connsiteX5" fmla="*/ 1051160 w 1923018"/>
              <a:gd name="connsiteY5" fmla="*/ 1846804 h 3952399"/>
              <a:gd name="connsiteX6" fmla="*/ 1923018 w 1923018"/>
              <a:gd name="connsiteY6" fmla="*/ 3890998 h 3952399"/>
              <a:gd name="connsiteX7" fmla="*/ 1735113 w 1923018"/>
              <a:gd name="connsiteY7" fmla="*/ 3943773 h 3952399"/>
              <a:gd name="connsiteX8" fmla="*/ 944256 w 1923018"/>
              <a:gd name="connsiteY8" fmla="*/ 2450823 h 3952399"/>
              <a:gd name="connsiteX9" fmla="*/ 248290 w 1923018"/>
              <a:gd name="connsiteY9" fmla="*/ 3952399 h 3952399"/>
              <a:gd name="connsiteX10" fmla="*/ 0 w 1923018"/>
              <a:gd name="connsiteY10" fmla="*/ 3890998 h 3952399"/>
              <a:gd name="connsiteX11" fmla="*/ 828726 w 1923018"/>
              <a:gd name="connsiteY11" fmla="*/ 1872683 h 3952399"/>
              <a:gd name="connsiteX12" fmla="*/ 327804 w 1923018"/>
              <a:gd name="connsiteY12" fmla="*/ 87281 h 3952399"/>
              <a:gd name="connsiteX0" fmla="*/ 327804 w 1923018"/>
              <a:gd name="connsiteY0" fmla="*/ 87281 h 3952399"/>
              <a:gd name="connsiteX1" fmla="*/ 576094 w 1923018"/>
              <a:gd name="connsiteY1" fmla="*/ 0 h 3952399"/>
              <a:gd name="connsiteX2" fmla="*/ 944256 w 1923018"/>
              <a:gd name="connsiteY2" fmla="*/ 1449818 h 3952399"/>
              <a:gd name="connsiteX3" fmla="*/ 1346924 w 1923018"/>
              <a:gd name="connsiteY3" fmla="*/ 0 h 3952399"/>
              <a:gd name="connsiteX4" fmla="*/ 1612467 w 1923018"/>
              <a:gd name="connsiteY4" fmla="*/ 95907 h 3952399"/>
              <a:gd name="connsiteX5" fmla="*/ 1051160 w 1923018"/>
              <a:gd name="connsiteY5" fmla="*/ 1846804 h 3952399"/>
              <a:gd name="connsiteX6" fmla="*/ 1923018 w 1923018"/>
              <a:gd name="connsiteY6" fmla="*/ 3890998 h 3952399"/>
              <a:gd name="connsiteX7" fmla="*/ 1735113 w 1923018"/>
              <a:gd name="connsiteY7" fmla="*/ 3943773 h 3952399"/>
              <a:gd name="connsiteX8" fmla="*/ 944256 w 1923018"/>
              <a:gd name="connsiteY8" fmla="*/ 2450823 h 3952399"/>
              <a:gd name="connsiteX9" fmla="*/ 248290 w 1923018"/>
              <a:gd name="connsiteY9" fmla="*/ 3952399 h 3952399"/>
              <a:gd name="connsiteX10" fmla="*/ 0 w 1923018"/>
              <a:gd name="connsiteY10" fmla="*/ 3890998 h 3952399"/>
              <a:gd name="connsiteX11" fmla="*/ 828726 w 1923018"/>
              <a:gd name="connsiteY11" fmla="*/ 1872683 h 3952399"/>
              <a:gd name="connsiteX12" fmla="*/ 327804 w 1923018"/>
              <a:gd name="connsiteY12" fmla="*/ 87281 h 3952399"/>
              <a:gd name="connsiteX0" fmla="*/ 327804 w 1923018"/>
              <a:gd name="connsiteY0" fmla="*/ 87281 h 3952399"/>
              <a:gd name="connsiteX1" fmla="*/ 576094 w 1923018"/>
              <a:gd name="connsiteY1" fmla="*/ 0 h 3952399"/>
              <a:gd name="connsiteX2" fmla="*/ 944256 w 1923018"/>
              <a:gd name="connsiteY2" fmla="*/ 1449818 h 3952399"/>
              <a:gd name="connsiteX3" fmla="*/ 1346924 w 1923018"/>
              <a:gd name="connsiteY3" fmla="*/ 0 h 3952399"/>
              <a:gd name="connsiteX4" fmla="*/ 1612467 w 1923018"/>
              <a:gd name="connsiteY4" fmla="*/ 95907 h 3952399"/>
              <a:gd name="connsiteX5" fmla="*/ 1059786 w 1923018"/>
              <a:gd name="connsiteY5" fmla="*/ 1881310 h 3952399"/>
              <a:gd name="connsiteX6" fmla="*/ 1923018 w 1923018"/>
              <a:gd name="connsiteY6" fmla="*/ 3890998 h 3952399"/>
              <a:gd name="connsiteX7" fmla="*/ 1735113 w 1923018"/>
              <a:gd name="connsiteY7" fmla="*/ 3943773 h 3952399"/>
              <a:gd name="connsiteX8" fmla="*/ 944256 w 1923018"/>
              <a:gd name="connsiteY8" fmla="*/ 2450823 h 3952399"/>
              <a:gd name="connsiteX9" fmla="*/ 248290 w 1923018"/>
              <a:gd name="connsiteY9" fmla="*/ 3952399 h 3952399"/>
              <a:gd name="connsiteX10" fmla="*/ 0 w 1923018"/>
              <a:gd name="connsiteY10" fmla="*/ 3890998 h 3952399"/>
              <a:gd name="connsiteX11" fmla="*/ 828726 w 1923018"/>
              <a:gd name="connsiteY11" fmla="*/ 1872683 h 3952399"/>
              <a:gd name="connsiteX12" fmla="*/ 327804 w 1923018"/>
              <a:gd name="connsiteY12" fmla="*/ 87281 h 395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23018" h="3952399">
                <a:moveTo>
                  <a:pt x="327804" y="87281"/>
                </a:moveTo>
                <a:lnTo>
                  <a:pt x="576094" y="0"/>
                </a:lnTo>
                <a:lnTo>
                  <a:pt x="944256" y="1449818"/>
                </a:lnTo>
                <a:lnTo>
                  <a:pt x="1346924" y="0"/>
                </a:lnTo>
                <a:lnTo>
                  <a:pt x="1612467" y="95907"/>
                </a:lnTo>
                <a:lnTo>
                  <a:pt x="1059786" y="1881310"/>
                </a:lnTo>
                <a:lnTo>
                  <a:pt x="1923018" y="3890998"/>
                </a:lnTo>
                <a:lnTo>
                  <a:pt x="1735113" y="3943773"/>
                </a:lnTo>
                <a:lnTo>
                  <a:pt x="944256" y="2450823"/>
                </a:lnTo>
                <a:lnTo>
                  <a:pt x="248290" y="3952399"/>
                </a:lnTo>
                <a:lnTo>
                  <a:pt x="0" y="3890998"/>
                </a:lnTo>
                <a:lnTo>
                  <a:pt x="828726" y="1872683"/>
                </a:lnTo>
                <a:lnTo>
                  <a:pt x="327804" y="87281"/>
                </a:lnTo>
                <a:close/>
              </a:path>
            </a:pathLst>
          </a:custGeom>
          <a:solidFill>
            <a:srgbClr val="FF0000">
              <a:alpha val="5686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Multiplication Sign 2">
            <a:extLst>
              <a:ext uri="{FF2B5EF4-FFF2-40B4-BE49-F238E27FC236}">
                <a16:creationId xmlns:a16="http://schemas.microsoft.com/office/drawing/2014/main" id="{8BBF2C34-8B8E-79C1-1580-D1A3CD33A3D6}"/>
              </a:ext>
            </a:extLst>
          </p:cNvPr>
          <p:cNvSpPr/>
          <p:nvPr/>
        </p:nvSpPr>
        <p:spPr bwMode="auto">
          <a:xfrm>
            <a:off x="7272126" y="2134863"/>
            <a:ext cx="1063875" cy="1055179"/>
          </a:xfrm>
          <a:custGeom>
            <a:avLst/>
            <a:gdLst>
              <a:gd name="connsiteX0" fmla="*/ 334483 w 2591984"/>
              <a:gd name="connsiteY0" fmla="*/ 1898077 h 7487728"/>
              <a:gd name="connsiteX1" fmla="*/ 910577 w 2591984"/>
              <a:gd name="connsiteY1" fmla="*/ 1698653 h 7487728"/>
              <a:gd name="connsiteX2" fmla="*/ 1295992 w 2591984"/>
              <a:gd name="connsiteY2" fmla="*/ 2812041 h 7487728"/>
              <a:gd name="connsiteX3" fmla="*/ 1681407 w 2591984"/>
              <a:gd name="connsiteY3" fmla="*/ 1698653 h 7487728"/>
              <a:gd name="connsiteX4" fmla="*/ 2257501 w 2591984"/>
              <a:gd name="connsiteY4" fmla="*/ 1898077 h 7487728"/>
              <a:gd name="connsiteX5" fmla="*/ 1618556 w 2591984"/>
              <a:gd name="connsiteY5" fmla="*/ 3743864 h 7487728"/>
              <a:gd name="connsiteX6" fmla="*/ 2257501 w 2591984"/>
              <a:gd name="connsiteY6" fmla="*/ 5589651 h 7487728"/>
              <a:gd name="connsiteX7" fmla="*/ 1681407 w 2591984"/>
              <a:gd name="connsiteY7" fmla="*/ 5789075 h 7487728"/>
              <a:gd name="connsiteX8" fmla="*/ 1295992 w 2591984"/>
              <a:gd name="connsiteY8" fmla="*/ 4675687 h 7487728"/>
              <a:gd name="connsiteX9" fmla="*/ 910577 w 2591984"/>
              <a:gd name="connsiteY9" fmla="*/ 5789075 h 7487728"/>
              <a:gd name="connsiteX10" fmla="*/ 334483 w 2591984"/>
              <a:gd name="connsiteY10" fmla="*/ 5589651 h 7487728"/>
              <a:gd name="connsiteX11" fmla="*/ 973428 w 2591984"/>
              <a:gd name="connsiteY11" fmla="*/ 3743864 h 7487728"/>
              <a:gd name="connsiteX12" fmla="*/ 334483 w 2591984"/>
              <a:gd name="connsiteY12" fmla="*/ 1898077 h 7487728"/>
              <a:gd name="connsiteX0" fmla="*/ 0 w 1923018"/>
              <a:gd name="connsiteY0" fmla="*/ 199424 h 4090422"/>
              <a:gd name="connsiteX1" fmla="*/ 576094 w 1923018"/>
              <a:gd name="connsiteY1" fmla="*/ 0 h 4090422"/>
              <a:gd name="connsiteX2" fmla="*/ 961509 w 1923018"/>
              <a:gd name="connsiteY2" fmla="*/ 1113388 h 4090422"/>
              <a:gd name="connsiteX3" fmla="*/ 1346924 w 1923018"/>
              <a:gd name="connsiteY3" fmla="*/ 0 h 4090422"/>
              <a:gd name="connsiteX4" fmla="*/ 1923018 w 1923018"/>
              <a:gd name="connsiteY4" fmla="*/ 199424 h 4090422"/>
              <a:gd name="connsiteX5" fmla="*/ 1284073 w 1923018"/>
              <a:gd name="connsiteY5" fmla="*/ 2045211 h 4090422"/>
              <a:gd name="connsiteX6" fmla="*/ 1923018 w 1923018"/>
              <a:gd name="connsiteY6" fmla="*/ 3890998 h 4090422"/>
              <a:gd name="connsiteX7" fmla="*/ 1346924 w 1923018"/>
              <a:gd name="connsiteY7" fmla="*/ 4090422 h 4090422"/>
              <a:gd name="connsiteX8" fmla="*/ 961509 w 1923018"/>
              <a:gd name="connsiteY8" fmla="*/ 2977034 h 4090422"/>
              <a:gd name="connsiteX9" fmla="*/ 576094 w 1923018"/>
              <a:gd name="connsiteY9" fmla="*/ 4090422 h 4090422"/>
              <a:gd name="connsiteX10" fmla="*/ 0 w 1923018"/>
              <a:gd name="connsiteY10" fmla="*/ 3890998 h 4090422"/>
              <a:gd name="connsiteX11" fmla="*/ 621693 w 1923018"/>
              <a:gd name="connsiteY11" fmla="*/ 2019332 h 4090422"/>
              <a:gd name="connsiteX12" fmla="*/ 0 w 1923018"/>
              <a:gd name="connsiteY12" fmla="*/ 199424 h 4090422"/>
              <a:gd name="connsiteX0" fmla="*/ 327804 w 1923018"/>
              <a:gd name="connsiteY0" fmla="*/ 87281 h 4090422"/>
              <a:gd name="connsiteX1" fmla="*/ 576094 w 1923018"/>
              <a:gd name="connsiteY1" fmla="*/ 0 h 4090422"/>
              <a:gd name="connsiteX2" fmla="*/ 961509 w 1923018"/>
              <a:gd name="connsiteY2" fmla="*/ 1113388 h 4090422"/>
              <a:gd name="connsiteX3" fmla="*/ 1346924 w 1923018"/>
              <a:gd name="connsiteY3" fmla="*/ 0 h 4090422"/>
              <a:gd name="connsiteX4" fmla="*/ 1923018 w 1923018"/>
              <a:gd name="connsiteY4" fmla="*/ 199424 h 4090422"/>
              <a:gd name="connsiteX5" fmla="*/ 1284073 w 1923018"/>
              <a:gd name="connsiteY5" fmla="*/ 2045211 h 4090422"/>
              <a:gd name="connsiteX6" fmla="*/ 1923018 w 1923018"/>
              <a:gd name="connsiteY6" fmla="*/ 3890998 h 4090422"/>
              <a:gd name="connsiteX7" fmla="*/ 1346924 w 1923018"/>
              <a:gd name="connsiteY7" fmla="*/ 4090422 h 4090422"/>
              <a:gd name="connsiteX8" fmla="*/ 961509 w 1923018"/>
              <a:gd name="connsiteY8" fmla="*/ 2977034 h 4090422"/>
              <a:gd name="connsiteX9" fmla="*/ 576094 w 1923018"/>
              <a:gd name="connsiteY9" fmla="*/ 4090422 h 4090422"/>
              <a:gd name="connsiteX10" fmla="*/ 0 w 1923018"/>
              <a:gd name="connsiteY10" fmla="*/ 3890998 h 4090422"/>
              <a:gd name="connsiteX11" fmla="*/ 621693 w 1923018"/>
              <a:gd name="connsiteY11" fmla="*/ 2019332 h 4090422"/>
              <a:gd name="connsiteX12" fmla="*/ 327804 w 1923018"/>
              <a:gd name="connsiteY12" fmla="*/ 87281 h 4090422"/>
              <a:gd name="connsiteX0" fmla="*/ 327804 w 1923018"/>
              <a:gd name="connsiteY0" fmla="*/ 87281 h 4090422"/>
              <a:gd name="connsiteX1" fmla="*/ 576094 w 1923018"/>
              <a:gd name="connsiteY1" fmla="*/ 0 h 4090422"/>
              <a:gd name="connsiteX2" fmla="*/ 961509 w 1923018"/>
              <a:gd name="connsiteY2" fmla="*/ 1113388 h 4090422"/>
              <a:gd name="connsiteX3" fmla="*/ 1346924 w 1923018"/>
              <a:gd name="connsiteY3" fmla="*/ 0 h 4090422"/>
              <a:gd name="connsiteX4" fmla="*/ 1612467 w 1923018"/>
              <a:gd name="connsiteY4" fmla="*/ 95907 h 4090422"/>
              <a:gd name="connsiteX5" fmla="*/ 1284073 w 1923018"/>
              <a:gd name="connsiteY5" fmla="*/ 2045211 h 4090422"/>
              <a:gd name="connsiteX6" fmla="*/ 1923018 w 1923018"/>
              <a:gd name="connsiteY6" fmla="*/ 3890998 h 4090422"/>
              <a:gd name="connsiteX7" fmla="*/ 1346924 w 1923018"/>
              <a:gd name="connsiteY7" fmla="*/ 4090422 h 4090422"/>
              <a:gd name="connsiteX8" fmla="*/ 961509 w 1923018"/>
              <a:gd name="connsiteY8" fmla="*/ 2977034 h 4090422"/>
              <a:gd name="connsiteX9" fmla="*/ 576094 w 1923018"/>
              <a:gd name="connsiteY9" fmla="*/ 4090422 h 4090422"/>
              <a:gd name="connsiteX10" fmla="*/ 0 w 1923018"/>
              <a:gd name="connsiteY10" fmla="*/ 3890998 h 4090422"/>
              <a:gd name="connsiteX11" fmla="*/ 621693 w 1923018"/>
              <a:gd name="connsiteY11" fmla="*/ 2019332 h 4090422"/>
              <a:gd name="connsiteX12" fmla="*/ 327804 w 1923018"/>
              <a:gd name="connsiteY12" fmla="*/ 87281 h 4090422"/>
              <a:gd name="connsiteX0" fmla="*/ 327804 w 1923018"/>
              <a:gd name="connsiteY0" fmla="*/ 87281 h 4090422"/>
              <a:gd name="connsiteX1" fmla="*/ 576094 w 1923018"/>
              <a:gd name="connsiteY1" fmla="*/ 0 h 4090422"/>
              <a:gd name="connsiteX2" fmla="*/ 961509 w 1923018"/>
              <a:gd name="connsiteY2" fmla="*/ 1113388 h 4090422"/>
              <a:gd name="connsiteX3" fmla="*/ 1346924 w 1923018"/>
              <a:gd name="connsiteY3" fmla="*/ 0 h 4090422"/>
              <a:gd name="connsiteX4" fmla="*/ 1612467 w 1923018"/>
              <a:gd name="connsiteY4" fmla="*/ 95907 h 4090422"/>
              <a:gd name="connsiteX5" fmla="*/ 1077039 w 1923018"/>
              <a:gd name="connsiteY5" fmla="*/ 1527626 h 4090422"/>
              <a:gd name="connsiteX6" fmla="*/ 1923018 w 1923018"/>
              <a:gd name="connsiteY6" fmla="*/ 3890998 h 4090422"/>
              <a:gd name="connsiteX7" fmla="*/ 1346924 w 1923018"/>
              <a:gd name="connsiteY7" fmla="*/ 4090422 h 4090422"/>
              <a:gd name="connsiteX8" fmla="*/ 961509 w 1923018"/>
              <a:gd name="connsiteY8" fmla="*/ 2977034 h 4090422"/>
              <a:gd name="connsiteX9" fmla="*/ 576094 w 1923018"/>
              <a:gd name="connsiteY9" fmla="*/ 4090422 h 4090422"/>
              <a:gd name="connsiteX10" fmla="*/ 0 w 1923018"/>
              <a:gd name="connsiteY10" fmla="*/ 3890998 h 4090422"/>
              <a:gd name="connsiteX11" fmla="*/ 621693 w 1923018"/>
              <a:gd name="connsiteY11" fmla="*/ 2019332 h 4090422"/>
              <a:gd name="connsiteX12" fmla="*/ 327804 w 1923018"/>
              <a:gd name="connsiteY12" fmla="*/ 87281 h 4090422"/>
              <a:gd name="connsiteX0" fmla="*/ 327804 w 1923018"/>
              <a:gd name="connsiteY0" fmla="*/ 87281 h 4090422"/>
              <a:gd name="connsiteX1" fmla="*/ 576094 w 1923018"/>
              <a:gd name="connsiteY1" fmla="*/ 0 h 4090422"/>
              <a:gd name="connsiteX2" fmla="*/ 961509 w 1923018"/>
              <a:gd name="connsiteY2" fmla="*/ 1113388 h 4090422"/>
              <a:gd name="connsiteX3" fmla="*/ 1346924 w 1923018"/>
              <a:gd name="connsiteY3" fmla="*/ 0 h 4090422"/>
              <a:gd name="connsiteX4" fmla="*/ 1612467 w 1923018"/>
              <a:gd name="connsiteY4" fmla="*/ 95907 h 4090422"/>
              <a:gd name="connsiteX5" fmla="*/ 1077039 w 1923018"/>
              <a:gd name="connsiteY5" fmla="*/ 1527626 h 4090422"/>
              <a:gd name="connsiteX6" fmla="*/ 1923018 w 1923018"/>
              <a:gd name="connsiteY6" fmla="*/ 3890998 h 4090422"/>
              <a:gd name="connsiteX7" fmla="*/ 1346924 w 1923018"/>
              <a:gd name="connsiteY7" fmla="*/ 4090422 h 4090422"/>
              <a:gd name="connsiteX8" fmla="*/ 961509 w 1923018"/>
              <a:gd name="connsiteY8" fmla="*/ 2977034 h 4090422"/>
              <a:gd name="connsiteX9" fmla="*/ 576094 w 1923018"/>
              <a:gd name="connsiteY9" fmla="*/ 4090422 h 4090422"/>
              <a:gd name="connsiteX10" fmla="*/ 0 w 1923018"/>
              <a:gd name="connsiteY10" fmla="*/ 3890998 h 4090422"/>
              <a:gd name="connsiteX11" fmla="*/ 854606 w 1923018"/>
              <a:gd name="connsiteY11" fmla="*/ 1527627 h 4090422"/>
              <a:gd name="connsiteX12" fmla="*/ 327804 w 1923018"/>
              <a:gd name="connsiteY12" fmla="*/ 87281 h 4090422"/>
              <a:gd name="connsiteX0" fmla="*/ 327804 w 1923018"/>
              <a:gd name="connsiteY0" fmla="*/ 87281 h 4090422"/>
              <a:gd name="connsiteX1" fmla="*/ 576094 w 1923018"/>
              <a:gd name="connsiteY1" fmla="*/ 0 h 4090422"/>
              <a:gd name="connsiteX2" fmla="*/ 961509 w 1923018"/>
              <a:gd name="connsiteY2" fmla="*/ 1113388 h 4090422"/>
              <a:gd name="connsiteX3" fmla="*/ 1346924 w 1923018"/>
              <a:gd name="connsiteY3" fmla="*/ 0 h 4090422"/>
              <a:gd name="connsiteX4" fmla="*/ 1612467 w 1923018"/>
              <a:gd name="connsiteY4" fmla="*/ 95907 h 4090422"/>
              <a:gd name="connsiteX5" fmla="*/ 1077039 w 1923018"/>
              <a:gd name="connsiteY5" fmla="*/ 1527626 h 4090422"/>
              <a:gd name="connsiteX6" fmla="*/ 1923018 w 1923018"/>
              <a:gd name="connsiteY6" fmla="*/ 3890998 h 4090422"/>
              <a:gd name="connsiteX7" fmla="*/ 1346924 w 1923018"/>
              <a:gd name="connsiteY7" fmla="*/ 4090422 h 4090422"/>
              <a:gd name="connsiteX8" fmla="*/ 978762 w 1923018"/>
              <a:gd name="connsiteY8" fmla="*/ 1795215 h 4090422"/>
              <a:gd name="connsiteX9" fmla="*/ 576094 w 1923018"/>
              <a:gd name="connsiteY9" fmla="*/ 4090422 h 4090422"/>
              <a:gd name="connsiteX10" fmla="*/ 0 w 1923018"/>
              <a:gd name="connsiteY10" fmla="*/ 3890998 h 4090422"/>
              <a:gd name="connsiteX11" fmla="*/ 854606 w 1923018"/>
              <a:gd name="connsiteY11" fmla="*/ 1527627 h 4090422"/>
              <a:gd name="connsiteX12" fmla="*/ 327804 w 1923018"/>
              <a:gd name="connsiteY12" fmla="*/ 87281 h 4090422"/>
              <a:gd name="connsiteX0" fmla="*/ 327804 w 1923018"/>
              <a:gd name="connsiteY0" fmla="*/ 87281 h 4090422"/>
              <a:gd name="connsiteX1" fmla="*/ 576094 w 1923018"/>
              <a:gd name="connsiteY1" fmla="*/ 0 h 4090422"/>
              <a:gd name="connsiteX2" fmla="*/ 961509 w 1923018"/>
              <a:gd name="connsiteY2" fmla="*/ 1113388 h 4090422"/>
              <a:gd name="connsiteX3" fmla="*/ 1346924 w 1923018"/>
              <a:gd name="connsiteY3" fmla="*/ 0 h 4090422"/>
              <a:gd name="connsiteX4" fmla="*/ 1612467 w 1923018"/>
              <a:gd name="connsiteY4" fmla="*/ 95907 h 4090422"/>
              <a:gd name="connsiteX5" fmla="*/ 1077039 w 1923018"/>
              <a:gd name="connsiteY5" fmla="*/ 1527626 h 4090422"/>
              <a:gd name="connsiteX6" fmla="*/ 1923018 w 1923018"/>
              <a:gd name="connsiteY6" fmla="*/ 3890998 h 4090422"/>
              <a:gd name="connsiteX7" fmla="*/ 1346924 w 1923018"/>
              <a:gd name="connsiteY7" fmla="*/ 4090422 h 4090422"/>
              <a:gd name="connsiteX8" fmla="*/ 978762 w 1923018"/>
              <a:gd name="connsiteY8" fmla="*/ 1795215 h 4090422"/>
              <a:gd name="connsiteX9" fmla="*/ 248290 w 1923018"/>
              <a:gd name="connsiteY9" fmla="*/ 3952399 h 4090422"/>
              <a:gd name="connsiteX10" fmla="*/ 0 w 1923018"/>
              <a:gd name="connsiteY10" fmla="*/ 3890998 h 4090422"/>
              <a:gd name="connsiteX11" fmla="*/ 854606 w 1923018"/>
              <a:gd name="connsiteY11" fmla="*/ 1527627 h 4090422"/>
              <a:gd name="connsiteX12" fmla="*/ 327804 w 1923018"/>
              <a:gd name="connsiteY12" fmla="*/ 87281 h 4090422"/>
              <a:gd name="connsiteX0" fmla="*/ 327804 w 1923018"/>
              <a:gd name="connsiteY0" fmla="*/ 87281 h 3952399"/>
              <a:gd name="connsiteX1" fmla="*/ 576094 w 1923018"/>
              <a:gd name="connsiteY1" fmla="*/ 0 h 3952399"/>
              <a:gd name="connsiteX2" fmla="*/ 961509 w 1923018"/>
              <a:gd name="connsiteY2" fmla="*/ 1113388 h 3952399"/>
              <a:gd name="connsiteX3" fmla="*/ 1346924 w 1923018"/>
              <a:gd name="connsiteY3" fmla="*/ 0 h 3952399"/>
              <a:gd name="connsiteX4" fmla="*/ 1612467 w 1923018"/>
              <a:gd name="connsiteY4" fmla="*/ 95907 h 3952399"/>
              <a:gd name="connsiteX5" fmla="*/ 1077039 w 1923018"/>
              <a:gd name="connsiteY5" fmla="*/ 1527626 h 3952399"/>
              <a:gd name="connsiteX6" fmla="*/ 1923018 w 1923018"/>
              <a:gd name="connsiteY6" fmla="*/ 3890998 h 3952399"/>
              <a:gd name="connsiteX7" fmla="*/ 1735113 w 1923018"/>
              <a:gd name="connsiteY7" fmla="*/ 3943773 h 3952399"/>
              <a:gd name="connsiteX8" fmla="*/ 978762 w 1923018"/>
              <a:gd name="connsiteY8" fmla="*/ 1795215 h 3952399"/>
              <a:gd name="connsiteX9" fmla="*/ 248290 w 1923018"/>
              <a:gd name="connsiteY9" fmla="*/ 3952399 h 3952399"/>
              <a:gd name="connsiteX10" fmla="*/ 0 w 1923018"/>
              <a:gd name="connsiteY10" fmla="*/ 3890998 h 3952399"/>
              <a:gd name="connsiteX11" fmla="*/ 854606 w 1923018"/>
              <a:gd name="connsiteY11" fmla="*/ 1527627 h 3952399"/>
              <a:gd name="connsiteX12" fmla="*/ 327804 w 1923018"/>
              <a:gd name="connsiteY12" fmla="*/ 87281 h 3952399"/>
              <a:gd name="connsiteX0" fmla="*/ 327804 w 1923018"/>
              <a:gd name="connsiteY0" fmla="*/ 87281 h 3952399"/>
              <a:gd name="connsiteX1" fmla="*/ 576094 w 1923018"/>
              <a:gd name="connsiteY1" fmla="*/ 0 h 3952399"/>
              <a:gd name="connsiteX2" fmla="*/ 961509 w 1923018"/>
              <a:gd name="connsiteY2" fmla="*/ 1113388 h 3952399"/>
              <a:gd name="connsiteX3" fmla="*/ 1346924 w 1923018"/>
              <a:gd name="connsiteY3" fmla="*/ 0 h 3952399"/>
              <a:gd name="connsiteX4" fmla="*/ 1612467 w 1923018"/>
              <a:gd name="connsiteY4" fmla="*/ 95907 h 3952399"/>
              <a:gd name="connsiteX5" fmla="*/ 1077039 w 1923018"/>
              <a:gd name="connsiteY5" fmla="*/ 1527626 h 3952399"/>
              <a:gd name="connsiteX6" fmla="*/ 1923018 w 1923018"/>
              <a:gd name="connsiteY6" fmla="*/ 3890998 h 3952399"/>
              <a:gd name="connsiteX7" fmla="*/ 1735113 w 1923018"/>
              <a:gd name="connsiteY7" fmla="*/ 3943773 h 3952399"/>
              <a:gd name="connsiteX8" fmla="*/ 944256 w 1923018"/>
              <a:gd name="connsiteY8" fmla="*/ 2450823 h 3952399"/>
              <a:gd name="connsiteX9" fmla="*/ 248290 w 1923018"/>
              <a:gd name="connsiteY9" fmla="*/ 3952399 h 3952399"/>
              <a:gd name="connsiteX10" fmla="*/ 0 w 1923018"/>
              <a:gd name="connsiteY10" fmla="*/ 3890998 h 3952399"/>
              <a:gd name="connsiteX11" fmla="*/ 854606 w 1923018"/>
              <a:gd name="connsiteY11" fmla="*/ 1527627 h 3952399"/>
              <a:gd name="connsiteX12" fmla="*/ 327804 w 1923018"/>
              <a:gd name="connsiteY12" fmla="*/ 87281 h 3952399"/>
              <a:gd name="connsiteX0" fmla="*/ 327804 w 1923018"/>
              <a:gd name="connsiteY0" fmla="*/ 87281 h 3952399"/>
              <a:gd name="connsiteX1" fmla="*/ 576094 w 1923018"/>
              <a:gd name="connsiteY1" fmla="*/ 0 h 3952399"/>
              <a:gd name="connsiteX2" fmla="*/ 961509 w 1923018"/>
              <a:gd name="connsiteY2" fmla="*/ 1113388 h 3952399"/>
              <a:gd name="connsiteX3" fmla="*/ 1346924 w 1923018"/>
              <a:gd name="connsiteY3" fmla="*/ 0 h 3952399"/>
              <a:gd name="connsiteX4" fmla="*/ 1612467 w 1923018"/>
              <a:gd name="connsiteY4" fmla="*/ 95907 h 3952399"/>
              <a:gd name="connsiteX5" fmla="*/ 1077039 w 1923018"/>
              <a:gd name="connsiteY5" fmla="*/ 1527626 h 3952399"/>
              <a:gd name="connsiteX6" fmla="*/ 1923018 w 1923018"/>
              <a:gd name="connsiteY6" fmla="*/ 3890998 h 3952399"/>
              <a:gd name="connsiteX7" fmla="*/ 1735113 w 1923018"/>
              <a:gd name="connsiteY7" fmla="*/ 3943773 h 3952399"/>
              <a:gd name="connsiteX8" fmla="*/ 944256 w 1923018"/>
              <a:gd name="connsiteY8" fmla="*/ 2450823 h 3952399"/>
              <a:gd name="connsiteX9" fmla="*/ 248290 w 1923018"/>
              <a:gd name="connsiteY9" fmla="*/ 3952399 h 3952399"/>
              <a:gd name="connsiteX10" fmla="*/ 0 w 1923018"/>
              <a:gd name="connsiteY10" fmla="*/ 3890998 h 3952399"/>
              <a:gd name="connsiteX11" fmla="*/ 828726 w 1923018"/>
              <a:gd name="connsiteY11" fmla="*/ 1872683 h 3952399"/>
              <a:gd name="connsiteX12" fmla="*/ 327804 w 1923018"/>
              <a:gd name="connsiteY12" fmla="*/ 87281 h 3952399"/>
              <a:gd name="connsiteX0" fmla="*/ 327804 w 1923018"/>
              <a:gd name="connsiteY0" fmla="*/ 87281 h 3952399"/>
              <a:gd name="connsiteX1" fmla="*/ 576094 w 1923018"/>
              <a:gd name="connsiteY1" fmla="*/ 0 h 3952399"/>
              <a:gd name="connsiteX2" fmla="*/ 961509 w 1923018"/>
              <a:gd name="connsiteY2" fmla="*/ 1113388 h 3952399"/>
              <a:gd name="connsiteX3" fmla="*/ 1346924 w 1923018"/>
              <a:gd name="connsiteY3" fmla="*/ 0 h 3952399"/>
              <a:gd name="connsiteX4" fmla="*/ 1612467 w 1923018"/>
              <a:gd name="connsiteY4" fmla="*/ 95907 h 3952399"/>
              <a:gd name="connsiteX5" fmla="*/ 1051160 w 1923018"/>
              <a:gd name="connsiteY5" fmla="*/ 1846804 h 3952399"/>
              <a:gd name="connsiteX6" fmla="*/ 1923018 w 1923018"/>
              <a:gd name="connsiteY6" fmla="*/ 3890998 h 3952399"/>
              <a:gd name="connsiteX7" fmla="*/ 1735113 w 1923018"/>
              <a:gd name="connsiteY7" fmla="*/ 3943773 h 3952399"/>
              <a:gd name="connsiteX8" fmla="*/ 944256 w 1923018"/>
              <a:gd name="connsiteY8" fmla="*/ 2450823 h 3952399"/>
              <a:gd name="connsiteX9" fmla="*/ 248290 w 1923018"/>
              <a:gd name="connsiteY9" fmla="*/ 3952399 h 3952399"/>
              <a:gd name="connsiteX10" fmla="*/ 0 w 1923018"/>
              <a:gd name="connsiteY10" fmla="*/ 3890998 h 3952399"/>
              <a:gd name="connsiteX11" fmla="*/ 828726 w 1923018"/>
              <a:gd name="connsiteY11" fmla="*/ 1872683 h 3952399"/>
              <a:gd name="connsiteX12" fmla="*/ 327804 w 1923018"/>
              <a:gd name="connsiteY12" fmla="*/ 87281 h 3952399"/>
              <a:gd name="connsiteX0" fmla="*/ 327804 w 1923018"/>
              <a:gd name="connsiteY0" fmla="*/ 87281 h 3952399"/>
              <a:gd name="connsiteX1" fmla="*/ 576094 w 1923018"/>
              <a:gd name="connsiteY1" fmla="*/ 0 h 3952399"/>
              <a:gd name="connsiteX2" fmla="*/ 944256 w 1923018"/>
              <a:gd name="connsiteY2" fmla="*/ 1449818 h 3952399"/>
              <a:gd name="connsiteX3" fmla="*/ 1346924 w 1923018"/>
              <a:gd name="connsiteY3" fmla="*/ 0 h 3952399"/>
              <a:gd name="connsiteX4" fmla="*/ 1612467 w 1923018"/>
              <a:gd name="connsiteY4" fmla="*/ 95907 h 3952399"/>
              <a:gd name="connsiteX5" fmla="*/ 1051160 w 1923018"/>
              <a:gd name="connsiteY5" fmla="*/ 1846804 h 3952399"/>
              <a:gd name="connsiteX6" fmla="*/ 1923018 w 1923018"/>
              <a:gd name="connsiteY6" fmla="*/ 3890998 h 3952399"/>
              <a:gd name="connsiteX7" fmla="*/ 1735113 w 1923018"/>
              <a:gd name="connsiteY7" fmla="*/ 3943773 h 3952399"/>
              <a:gd name="connsiteX8" fmla="*/ 944256 w 1923018"/>
              <a:gd name="connsiteY8" fmla="*/ 2450823 h 3952399"/>
              <a:gd name="connsiteX9" fmla="*/ 248290 w 1923018"/>
              <a:gd name="connsiteY9" fmla="*/ 3952399 h 3952399"/>
              <a:gd name="connsiteX10" fmla="*/ 0 w 1923018"/>
              <a:gd name="connsiteY10" fmla="*/ 3890998 h 3952399"/>
              <a:gd name="connsiteX11" fmla="*/ 828726 w 1923018"/>
              <a:gd name="connsiteY11" fmla="*/ 1872683 h 3952399"/>
              <a:gd name="connsiteX12" fmla="*/ 327804 w 1923018"/>
              <a:gd name="connsiteY12" fmla="*/ 87281 h 3952399"/>
              <a:gd name="connsiteX0" fmla="*/ 327804 w 1923018"/>
              <a:gd name="connsiteY0" fmla="*/ 87281 h 3952399"/>
              <a:gd name="connsiteX1" fmla="*/ 576094 w 1923018"/>
              <a:gd name="connsiteY1" fmla="*/ 0 h 3952399"/>
              <a:gd name="connsiteX2" fmla="*/ 944256 w 1923018"/>
              <a:gd name="connsiteY2" fmla="*/ 1449818 h 3952399"/>
              <a:gd name="connsiteX3" fmla="*/ 1346924 w 1923018"/>
              <a:gd name="connsiteY3" fmla="*/ 0 h 3952399"/>
              <a:gd name="connsiteX4" fmla="*/ 1612467 w 1923018"/>
              <a:gd name="connsiteY4" fmla="*/ 95907 h 3952399"/>
              <a:gd name="connsiteX5" fmla="*/ 1059786 w 1923018"/>
              <a:gd name="connsiteY5" fmla="*/ 1881310 h 3952399"/>
              <a:gd name="connsiteX6" fmla="*/ 1923018 w 1923018"/>
              <a:gd name="connsiteY6" fmla="*/ 3890998 h 3952399"/>
              <a:gd name="connsiteX7" fmla="*/ 1735113 w 1923018"/>
              <a:gd name="connsiteY7" fmla="*/ 3943773 h 3952399"/>
              <a:gd name="connsiteX8" fmla="*/ 944256 w 1923018"/>
              <a:gd name="connsiteY8" fmla="*/ 2450823 h 3952399"/>
              <a:gd name="connsiteX9" fmla="*/ 248290 w 1923018"/>
              <a:gd name="connsiteY9" fmla="*/ 3952399 h 3952399"/>
              <a:gd name="connsiteX10" fmla="*/ 0 w 1923018"/>
              <a:gd name="connsiteY10" fmla="*/ 3890998 h 3952399"/>
              <a:gd name="connsiteX11" fmla="*/ 828726 w 1923018"/>
              <a:gd name="connsiteY11" fmla="*/ 1872683 h 3952399"/>
              <a:gd name="connsiteX12" fmla="*/ 327804 w 1923018"/>
              <a:gd name="connsiteY12" fmla="*/ 87281 h 395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23018" h="3952399">
                <a:moveTo>
                  <a:pt x="327804" y="87281"/>
                </a:moveTo>
                <a:lnTo>
                  <a:pt x="576094" y="0"/>
                </a:lnTo>
                <a:lnTo>
                  <a:pt x="944256" y="1449818"/>
                </a:lnTo>
                <a:lnTo>
                  <a:pt x="1346924" y="0"/>
                </a:lnTo>
                <a:lnTo>
                  <a:pt x="1612467" y="95907"/>
                </a:lnTo>
                <a:lnTo>
                  <a:pt x="1059786" y="1881310"/>
                </a:lnTo>
                <a:lnTo>
                  <a:pt x="1923018" y="3890998"/>
                </a:lnTo>
                <a:lnTo>
                  <a:pt x="1735113" y="3943773"/>
                </a:lnTo>
                <a:lnTo>
                  <a:pt x="944256" y="2450823"/>
                </a:lnTo>
                <a:lnTo>
                  <a:pt x="248290" y="3952399"/>
                </a:lnTo>
                <a:lnTo>
                  <a:pt x="0" y="3890998"/>
                </a:lnTo>
                <a:lnTo>
                  <a:pt x="828726" y="1872683"/>
                </a:lnTo>
                <a:lnTo>
                  <a:pt x="327804" y="87281"/>
                </a:lnTo>
                <a:close/>
              </a:path>
            </a:pathLst>
          </a:custGeom>
          <a:solidFill>
            <a:srgbClr val="FF0000">
              <a:alpha val="5686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7C8ADA5F-C3CC-CB37-AE45-5CDF23113CE5}"/>
              </a:ext>
            </a:extLst>
          </p:cNvPr>
          <p:cNvGrpSpPr/>
          <p:nvPr/>
        </p:nvGrpSpPr>
        <p:grpSpPr>
          <a:xfrm>
            <a:off x="6768785" y="4644854"/>
            <a:ext cx="2567746" cy="938719"/>
            <a:chOff x="8783632" y="3261028"/>
            <a:chExt cx="3194815" cy="938719"/>
          </a:xfrm>
        </p:grpSpPr>
        <p:sp>
          <p:nvSpPr>
            <p:cNvPr id="17" name="Flowchart: Connector 16">
              <a:extLst>
                <a:ext uri="{FF2B5EF4-FFF2-40B4-BE49-F238E27FC236}">
                  <a16:creationId xmlns:a16="http://schemas.microsoft.com/office/drawing/2014/main" id="{DC892C19-D0AE-19BB-FDD1-0CEECA69A929}"/>
                </a:ext>
              </a:extLst>
            </p:cNvPr>
            <p:cNvSpPr/>
            <p:nvPr/>
          </p:nvSpPr>
          <p:spPr bwMode="auto">
            <a:xfrm>
              <a:off x="8783632" y="3279610"/>
              <a:ext cx="193193" cy="171121"/>
            </a:xfrm>
            <a:prstGeom prst="flowChartConnector">
              <a:avLst/>
            </a:prstGeom>
            <a:solidFill>
              <a:srgbClr val="BF8B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400" kern="0" spc="-50" dirty="0">
                <a:ln w="3175">
                  <a:noFill/>
                </a:ln>
                <a:solidFill>
                  <a:srgbClr val="FFFFFF"/>
                </a:solidFill>
                <a:latin typeface="Segoe UI Semibold"/>
                <a:cs typeface="Segoe UI" pitchFamily="34" charset="0"/>
              </a:endParaRPr>
            </a:p>
          </p:txBody>
        </p:sp>
        <p:sp>
          <p:nvSpPr>
            <p:cNvPr id="31" name="TextBox 30">
              <a:extLst>
                <a:ext uri="{FF2B5EF4-FFF2-40B4-BE49-F238E27FC236}">
                  <a16:creationId xmlns:a16="http://schemas.microsoft.com/office/drawing/2014/main" id="{1BB92339-2744-5BC9-7DEA-20B6A6D7878B}"/>
                </a:ext>
              </a:extLst>
            </p:cNvPr>
            <p:cNvSpPr txBox="1"/>
            <p:nvPr/>
          </p:nvSpPr>
          <p:spPr>
            <a:xfrm>
              <a:off x="9028668" y="3261028"/>
              <a:ext cx="2949779" cy="938719"/>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GPT 3.5 Turbo </a:t>
              </a: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(0613)</a:t>
              </a: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sz="1400" dirty="0">
                  <a:solidFill>
                    <a:srgbClr val="FFFFFF"/>
                  </a:solidFill>
                  <a:latin typeface="Segoe UI"/>
                </a:rPr>
                <a:t>Chat</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sz="1400" dirty="0">
                  <a:solidFill>
                    <a:srgbClr val="FFFFFF"/>
                  </a:solidFill>
                  <a:latin typeface="Segoe UI"/>
                </a:rPr>
                <a:t>Summarizing</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sz="1400" dirty="0">
                  <a:solidFill>
                    <a:srgbClr val="FFFFFF"/>
                  </a:solidFill>
                  <a:latin typeface="Segoe UI"/>
                </a:rPr>
                <a:t>Code generation</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36" name="TextBox 35">
            <a:extLst>
              <a:ext uri="{FF2B5EF4-FFF2-40B4-BE49-F238E27FC236}">
                <a16:creationId xmlns:a16="http://schemas.microsoft.com/office/drawing/2014/main" id="{205A30F3-013F-BF70-CF60-14F46A01674D}"/>
              </a:ext>
            </a:extLst>
          </p:cNvPr>
          <p:cNvSpPr txBox="1"/>
          <p:nvPr/>
        </p:nvSpPr>
        <p:spPr>
          <a:xfrm>
            <a:off x="8347469" y="3492718"/>
            <a:ext cx="103958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(03</a:t>
            </a:r>
            <a:r>
              <a:rPr lang="en-US" sz="1400" dirty="0">
                <a:solidFill>
                  <a:srgbClr val="FFFFFF"/>
                </a:solidFill>
                <a:latin typeface="Segoe UI Semibold"/>
              </a:rPr>
              <a:t>01</a:t>
            </a: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a:t>
            </a:r>
          </a:p>
        </p:txBody>
      </p:sp>
      <p:grpSp>
        <p:nvGrpSpPr>
          <p:cNvPr id="32" name="Group 31">
            <a:extLst>
              <a:ext uri="{FF2B5EF4-FFF2-40B4-BE49-F238E27FC236}">
                <a16:creationId xmlns:a16="http://schemas.microsoft.com/office/drawing/2014/main" id="{550AECF4-15CB-7B45-B88F-BC3A82916341}"/>
              </a:ext>
            </a:extLst>
          </p:cNvPr>
          <p:cNvGrpSpPr/>
          <p:nvPr/>
        </p:nvGrpSpPr>
        <p:grpSpPr>
          <a:xfrm>
            <a:off x="9742129" y="4768093"/>
            <a:ext cx="2184260" cy="1277273"/>
            <a:chOff x="9353521" y="2210932"/>
            <a:chExt cx="913359" cy="1277273"/>
          </a:xfrm>
        </p:grpSpPr>
        <p:sp>
          <p:nvSpPr>
            <p:cNvPr id="37" name="TextBox 36">
              <a:extLst>
                <a:ext uri="{FF2B5EF4-FFF2-40B4-BE49-F238E27FC236}">
                  <a16:creationId xmlns:a16="http://schemas.microsoft.com/office/drawing/2014/main" id="{076CC552-C38E-3968-A259-15DF9275439E}"/>
                </a:ext>
              </a:extLst>
            </p:cNvPr>
            <p:cNvSpPr txBox="1"/>
            <p:nvPr/>
          </p:nvSpPr>
          <p:spPr>
            <a:xfrm>
              <a:off x="9427146" y="2210932"/>
              <a:ext cx="839734" cy="127727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GPT 4 Turbo – 128k</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sz="1600" dirty="0">
                  <a:solidFill>
                    <a:srgbClr val="FFFFFF"/>
                  </a:solidFill>
                  <a:latin typeface="Segoe UI"/>
                </a:rPr>
                <a:t>Chat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sz="1600" dirty="0">
                  <a:solidFill>
                    <a:srgbClr val="FFFFFF"/>
                  </a:solidFill>
                  <a:latin typeface="Segoe UI"/>
                </a:rPr>
                <a:t>Summarizing</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sz="1600" dirty="0">
                  <a:solidFill>
                    <a:srgbClr val="FFFFFF"/>
                  </a:solidFill>
                  <a:latin typeface="Segoe UI"/>
                </a:rPr>
                <a:t>Code generation</a:t>
              </a: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38" name="Oval 37">
              <a:extLst>
                <a:ext uri="{FF2B5EF4-FFF2-40B4-BE49-F238E27FC236}">
                  <a16:creationId xmlns:a16="http://schemas.microsoft.com/office/drawing/2014/main" id="{EAB3DC00-2646-F8C9-C029-4C7C57A83017}"/>
                </a:ext>
              </a:extLst>
            </p:cNvPr>
            <p:cNvSpPr/>
            <p:nvPr/>
          </p:nvSpPr>
          <p:spPr bwMode="auto">
            <a:xfrm>
              <a:off x="9353521" y="2257354"/>
              <a:ext cx="73625" cy="157984"/>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51132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black background with blue and purple text&#10;&#10;Description automatically generated">
            <a:extLst>
              <a:ext uri="{FF2B5EF4-FFF2-40B4-BE49-F238E27FC236}">
                <a16:creationId xmlns:a16="http://schemas.microsoft.com/office/drawing/2014/main" id="{63CFFA41-9D93-4D2F-7C51-030C45EF7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468" y="571101"/>
            <a:ext cx="7621064" cy="5715798"/>
          </a:xfrm>
          <a:prstGeom prst="rect">
            <a:avLst/>
          </a:prstGeom>
        </p:spPr>
      </p:pic>
    </p:spTree>
    <p:extLst>
      <p:ext uri="{BB962C8B-B14F-4D97-AF65-F5344CB8AC3E}">
        <p14:creationId xmlns:p14="http://schemas.microsoft.com/office/powerpoint/2010/main" val="248579288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52861731-728A-E8F4-5FD6-0555B80546F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3939215" y="827001"/>
            <a:ext cx="858108" cy="384610"/>
          </a:xfrm>
          <a:prstGeom prst="rect">
            <a:avLst/>
          </a:prstGeom>
        </p:spPr>
      </p:pic>
      <p:sp>
        <p:nvSpPr>
          <p:cNvPr id="12" name="Title 1">
            <a:extLst>
              <a:ext uri="{FF2B5EF4-FFF2-40B4-BE49-F238E27FC236}">
                <a16:creationId xmlns:a16="http://schemas.microsoft.com/office/drawing/2014/main" id="{EF8C55A0-CC58-11D2-F6D1-237FBF601D0D}"/>
              </a:ext>
            </a:extLst>
          </p:cNvPr>
          <p:cNvSpPr>
            <a:spLocks noGrp="1"/>
          </p:cNvSpPr>
          <p:nvPr>
            <p:ph type="title"/>
          </p:nvPr>
        </p:nvSpPr>
        <p:spPr>
          <a:xfrm>
            <a:off x="732757" y="195021"/>
            <a:ext cx="3580451" cy="430887"/>
          </a:xfrm>
        </p:spPr>
        <p:txBody>
          <a:bodyPr/>
          <a:lstStyle/>
          <a:p>
            <a:r>
              <a:rPr lang="en-CA" dirty="0"/>
              <a:t>Azure Open AI - APIs</a:t>
            </a:r>
          </a:p>
        </p:txBody>
      </p:sp>
      <p:cxnSp>
        <p:nvCxnSpPr>
          <p:cNvPr id="13" name="Straight Connector 12">
            <a:extLst>
              <a:ext uri="{FF2B5EF4-FFF2-40B4-BE49-F238E27FC236}">
                <a16:creationId xmlns:a16="http://schemas.microsoft.com/office/drawing/2014/main" id="{96F81EF7-BCB5-8E44-E22F-F1FC8FE68218}"/>
              </a:ext>
              <a:ext uri="{C183D7F6-B498-43B3-948B-1728B52AA6E4}">
                <adec:decorative xmlns:adec="http://schemas.microsoft.com/office/drawing/2017/decorative" val="1"/>
              </a:ext>
            </a:extLst>
          </p:cNvPr>
          <p:cNvCxnSpPr/>
          <p:nvPr/>
        </p:nvCxnSpPr>
        <p:spPr>
          <a:xfrm>
            <a:off x="534000" y="268516"/>
            <a:ext cx="0" cy="345455"/>
          </a:xfrm>
          <a:prstGeom prst="line">
            <a:avLst/>
          </a:prstGeom>
          <a:ln w="57150">
            <a:headEnd type="none" w="lg" len="med"/>
            <a:tailEnd type="none" w="lg" len="med"/>
          </a:ln>
        </p:spPr>
        <p:style>
          <a:lnRef idx="1">
            <a:schemeClr val="accent2"/>
          </a:lnRef>
          <a:fillRef idx="0">
            <a:schemeClr val="accent2"/>
          </a:fillRef>
          <a:effectRef idx="0">
            <a:schemeClr val="accent2"/>
          </a:effectRef>
          <a:fontRef idx="minor">
            <a:schemeClr val="tx1"/>
          </a:fontRef>
        </p:style>
      </p:cxnSp>
      <p:grpSp>
        <p:nvGrpSpPr>
          <p:cNvPr id="20" name="Group 19">
            <a:extLst>
              <a:ext uri="{FF2B5EF4-FFF2-40B4-BE49-F238E27FC236}">
                <a16:creationId xmlns:a16="http://schemas.microsoft.com/office/drawing/2014/main" id="{41EEDE3B-2955-AC95-05CC-D3E01BA4C67D}"/>
              </a:ext>
            </a:extLst>
          </p:cNvPr>
          <p:cNvGrpSpPr/>
          <p:nvPr/>
        </p:nvGrpSpPr>
        <p:grpSpPr>
          <a:xfrm>
            <a:off x="416387" y="914400"/>
            <a:ext cx="3291790" cy="5840083"/>
            <a:chOff x="416387" y="914400"/>
            <a:chExt cx="3291790" cy="5840083"/>
          </a:xfrm>
        </p:grpSpPr>
        <p:sp>
          <p:nvSpPr>
            <p:cNvPr id="21" name="TextBox 20">
              <a:extLst>
                <a:ext uri="{FF2B5EF4-FFF2-40B4-BE49-F238E27FC236}">
                  <a16:creationId xmlns:a16="http://schemas.microsoft.com/office/drawing/2014/main" id="{373FA441-4CC4-2B2D-3256-D09AAFA63CC9}"/>
                </a:ext>
              </a:extLst>
            </p:cNvPr>
            <p:cNvSpPr txBox="1"/>
            <p:nvPr/>
          </p:nvSpPr>
          <p:spPr>
            <a:xfrm>
              <a:off x="581593" y="1186950"/>
              <a:ext cx="2939432" cy="461665"/>
            </a:xfrm>
            <a:prstGeom prst="rect">
              <a:avLst/>
            </a:prstGeom>
            <a:noFill/>
          </p:spPr>
          <p:txBody>
            <a:bodyPr wrap="square">
              <a:spAutoFit/>
            </a:bodyPr>
            <a:lstStyle/>
            <a:p>
              <a:pPr algn="ctr"/>
              <a:r>
                <a:rPr lang="en-CA" sz="2400" dirty="0"/>
                <a:t>Completion</a:t>
              </a:r>
            </a:p>
          </p:txBody>
        </p:sp>
        <p:sp>
          <p:nvSpPr>
            <p:cNvPr id="29" name="Rectangle: Rounded Corners 28">
              <a:extLst>
                <a:ext uri="{FF2B5EF4-FFF2-40B4-BE49-F238E27FC236}">
                  <a16:creationId xmlns:a16="http://schemas.microsoft.com/office/drawing/2014/main" id="{7ADA6237-89AF-9DEB-77A3-B9142F6C03B3}"/>
                </a:ext>
              </a:extLst>
            </p:cNvPr>
            <p:cNvSpPr/>
            <p:nvPr/>
          </p:nvSpPr>
          <p:spPr bwMode="auto">
            <a:xfrm>
              <a:off x="581592" y="1662887"/>
              <a:ext cx="2939433" cy="430887"/>
            </a:xfrm>
            <a:prstGeom prst="roundRect">
              <a:avLst>
                <a:gd name="adj" fmla="val 7485"/>
              </a:avLst>
            </a:prstGeom>
            <a:solidFill>
              <a:srgbClr val="BF8B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0" spc="-50" dirty="0">
                  <a:ln w="3175">
                    <a:noFill/>
                  </a:ln>
                  <a:solidFill>
                    <a:srgbClr val="FFFFFF"/>
                  </a:solidFill>
                  <a:latin typeface="Segoe UI Semibold"/>
                  <a:cs typeface="Segoe UI" pitchFamily="34" charset="0"/>
                </a:rPr>
                <a:t>GPT-3.5</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kern="0" spc="-50" dirty="0">
                  <a:ln w="3175">
                    <a:noFill/>
                  </a:ln>
                  <a:solidFill>
                    <a:srgbClr val="9B3215"/>
                  </a:solidFill>
                  <a:latin typeface="Segoe UI Semibold"/>
                  <a:cs typeface="Segoe UI" pitchFamily="34" charset="0"/>
                </a:rPr>
                <a:t>(v0301)</a:t>
              </a:r>
              <a:endParaRPr lang="en-US" sz="1400" b="1" kern="0" spc="-50" dirty="0">
                <a:ln w="3175">
                  <a:noFill/>
                </a:ln>
                <a:solidFill>
                  <a:srgbClr val="9B3215"/>
                </a:solidFill>
                <a:latin typeface="Segoe UI Semibold"/>
                <a:cs typeface="Segoe UI" pitchFamily="34" charset="0"/>
              </a:endParaRPr>
            </a:p>
          </p:txBody>
        </p:sp>
        <p:pic>
          <p:nvPicPr>
            <p:cNvPr id="34" name="Picture 33">
              <a:extLst>
                <a:ext uri="{FF2B5EF4-FFF2-40B4-BE49-F238E27FC236}">
                  <a16:creationId xmlns:a16="http://schemas.microsoft.com/office/drawing/2014/main" id="{F56DC1F4-C5A1-AC21-AB15-4ACC4D248CF6}"/>
                </a:ext>
              </a:extLst>
            </p:cNvPr>
            <p:cNvPicPr>
              <a:picLocks noChangeAspect="1"/>
            </p:cNvPicPr>
            <p:nvPr/>
          </p:nvPicPr>
          <p:blipFill>
            <a:blip r:embed="rId4"/>
            <a:stretch>
              <a:fillRect/>
            </a:stretch>
          </p:blipFill>
          <p:spPr>
            <a:xfrm>
              <a:off x="581592" y="4206905"/>
              <a:ext cx="2945631" cy="2230824"/>
            </a:xfrm>
            <a:prstGeom prst="rect">
              <a:avLst/>
            </a:prstGeom>
          </p:spPr>
        </p:pic>
        <p:sp>
          <p:nvSpPr>
            <p:cNvPr id="40" name="TextBox 39">
              <a:extLst>
                <a:ext uri="{FF2B5EF4-FFF2-40B4-BE49-F238E27FC236}">
                  <a16:creationId xmlns:a16="http://schemas.microsoft.com/office/drawing/2014/main" id="{2D4CAF27-DD8D-DB27-4DDC-B63B70CB47A9}"/>
                </a:ext>
              </a:extLst>
            </p:cNvPr>
            <p:cNvSpPr txBox="1"/>
            <p:nvPr/>
          </p:nvSpPr>
          <p:spPr>
            <a:xfrm>
              <a:off x="557795" y="2965674"/>
              <a:ext cx="2987025" cy="369332"/>
            </a:xfrm>
            <a:prstGeom prst="rect">
              <a:avLst/>
            </a:prstGeom>
            <a:noFill/>
          </p:spPr>
          <p:txBody>
            <a:bodyPr wrap="square">
              <a:spAutoFit/>
            </a:bodyPr>
            <a:lstStyle/>
            <a:p>
              <a:pPr algn="ctr"/>
              <a:r>
                <a:rPr lang="en-CA" dirty="0"/>
                <a:t>“once upon a time”</a:t>
              </a:r>
            </a:p>
          </p:txBody>
        </p:sp>
        <p:sp>
          <p:nvSpPr>
            <p:cNvPr id="43" name="TextBox 42">
              <a:extLst>
                <a:ext uri="{FF2B5EF4-FFF2-40B4-BE49-F238E27FC236}">
                  <a16:creationId xmlns:a16="http://schemas.microsoft.com/office/drawing/2014/main" id="{8215F60B-85D0-F100-8D5F-F25935BF4B1A}"/>
                </a:ext>
              </a:extLst>
            </p:cNvPr>
            <p:cNvSpPr txBox="1"/>
            <p:nvPr/>
          </p:nvSpPr>
          <p:spPr>
            <a:xfrm>
              <a:off x="581592" y="2108046"/>
              <a:ext cx="2939433" cy="307777"/>
            </a:xfrm>
            <a:prstGeom prst="rect">
              <a:avLst/>
            </a:prstGeom>
            <a:noFill/>
          </p:spPr>
          <p:txBody>
            <a:bodyPr wrap="square">
              <a:spAutoFit/>
            </a:bodyPr>
            <a:lstStyle/>
            <a:p>
              <a:pPr algn="ctr"/>
              <a:r>
                <a:rPr lang="en-CA" sz="1400" i="1" dirty="0"/>
                <a:t>Text in – text out</a:t>
              </a:r>
              <a:endParaRPr lang="en-CA" sz="1600" i="1" dirty="0"/>
            </a:p>
          </p:txBody>
        </p:sp>
        <p:sp>
          <p:nvSpPr>
            <p:cNvPr id="16" name="Rectangle 15">
              <a:extLst>
                <a:ext uri="{FF2B5EF4-FFF2-40B4-BE49-F238E27FC236}">
                  <a16:creationId xmlns:a16="http://schemas.microsoft.com/office/drawing/2014/main" id="{507B63B4-7218-D3A4-0B02-7AD1B0CF1C01}"/>
                </a:ext>
              </a:extLst>
            </p:cNvPr>
            <p:cNvSpPr/>
            <p:nvPr/>
          </p:nvSpPr>
          <p:spPr bwMode="auto">
            <a:xfrm>
              <a:off x="416387" y="914400"/>
              <a:ext cx="3291790" cy="584008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13EB1573-F6AE-F1E6-1B57-7FA680C03677}"/>
              </a:ext>
            </a:extLst>
          </p:cNvPr>
          <p:cNvGrpSpPr/>
          <p:nvPr/>
        </p:nvGrpSpPr>
        <p:grpSpPr>
          <a:xfrm>
            <a:off x="4395651" y="914400"/>
            <a:ext cx="3814059" cy="5840083"/>
            <a:chOff x="4395651" y="914400"/>
            <a:chExt cx="3814059" cy="5840083"/>
          </a:xfrm>
        </p:grpSpPr>
        <p:sp>
          <p:nvSpPr>
            <p:cNvPr id="22" name="TextBox 21">
              <a:extLst>
                <a:ext uri="{FF2B5EF4-FFF2-40B4-BE49-F238E27FC236}">
                  <a16:creationId xmlns:a16="http://schemas.microsoft.com/office/drawing/2014/main" id="{DD4E45B9-22F2-D147-B03A-AC86A16E4A6F}"/>
                </a:ext>
              </a:extLst>
            </p:cNvPr>
            <p:cNvSpPr txBox="1"/>
            <p:nvPr/>
          </p:nvSpPr>
          <p:spPr>
            <a:xfrm>
              <a:off x="4538810" y="1183885"/>
              <a:ext cx="3490841" cy="461665"/>
            </a:xfrm>
            <a:prstGeom prst="rect">
              <a:avLst/>
            </a:prstGeom>
            <a:noFill/>
          </p:spPr>
          <p:txBody>
            <a:bodyPr wrap="square">
              <a:spAutoFit/>
            </a:bodyPr>
            <a:lstStyle/>
            <a:p>
              <a:pPr algn="ctr"/>
              <a:r>
                <a:rPr lang="en-CA" sz="2400" dirty="0"/>
                <a:t>Chat</a:t>
              </a:r>
            </a:p>
          </p:txBody>
        </p:sp>
        <p:sp>
          <p:nvSpPr>
            <p:cNvPr id="30" name="Rectangle: Rounded Corners 29">
              <a:extLst>
                <a:ext uri="{FF2B5EF4-FFF2-40B4-BE49-F238E27FC236}">
                  <a16:creationId xmlns:a16="http://schemas.microsoft.com/office/drawing/2014/main" id="{393C0743-5990-63AF-D1C3-39D3B7A7E3CD}"/>
                </a:ext>
              </a:extLst>
            </p:cNvPr>
            <p:cNvSpPr/>
            <p:nvPr/>
          </p:nvSpPr>
          <p:spPr bwMode="auto">
            <a:xfrm>
              <a:off x="4538809" y="1662886"/>
              <a:ext cx="1628851" cy="430888"/>
            </a:xfrm>
            <a:prstGeom prst="roundRect">
              <a:avLst>
                <a:gd name="adj" fmla="val 7485"/>
              </a:avLst>
            </a:prstGeom>
            <a:solidFill>
              <a:srgbClr val="BF8B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0" spc="-50" dirty="0">
                  <a:ln w="3175">
                    <a:noFill/>
                  </a:ln>
                  <a:solidFill>
                    <a:srgbClr val="FFFFFF"/>
                  </a:solidFill>
                  <a:latin typeface="Segoe UI Semibold"/>
                  <a:cs typeface="Segoe UI" pitchFamily="34" charset="0"/>
                </a:rPr>
                <a:t>GPT-3.5</a:t>
              </a:r>
            </a:p>
          </p:txBody>
        </p:sp>
        <p:sp>
          <p:nvSpPr>
            <p:cNvPr id="31" name="Rectangle: Rounded Corners 30">
              <a:extLst>
                <a:ext uri="{FF2B5EF4-FFF2-40B4-BE49-F238E27FC236}">
                  <a16:creationId xmlns:a16="http://schemas.microsoft.com/office/drawing/2014/main" id="{3D178F06-13C7-1E4B-46C3-9D992DCF4F44}"/>
                </a:ext>
              </a:extLst>
            </p:cNvPr>
            <p:cNvSpPr/>
            <p:nvPr/>
          </p:nvSpPr>
          <p:spPr bwMode="auto">
            <a:xfrm>
              <a:off x="6400800" y="1662886"/>
              <a:ext cx="1628851" cy="445159"/>
            </a:xfrm>
            <a:prstGeom prst="roundRect">
              <a:avLst>
                <a:gd name="adj" fmla="val 7485"/>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0" spc="-50" dirty="0">
                  <a:ln w="3175">
                    <a:noFill/>
                  </a:ln>
                  <a:solidFill>
                    <a:srgbClr val="FFFFFF"/>
                  </a:solidFill>
                  <a:latin typeface="Segoe UI Semibold"/>
                  <a:cs typeface="Segoe UI" pitchFamily="34" charset="0"/>
                </a:rPr>
                <a:t>GPT-4</a:t>
              </a:r>
              <a:endParaRPr lang="en-US" sz="1400" i="1" kern="0" spc="-50" dirty="0">
                <a:ln w="3175">
                  <a:noFill/>
                </a:ln>
                <a:solidFill>
                  <a:srgbClr val="FFFFFF"/>
                </a:solidFill>
                <a:latin typeface="Segoe UI Semibold"/>
                <a:cs typeface="Segoe UI" pitchFamily="34" charset="0"/>
              </a:endParaRPr>
            </a:p>
          </p:txBody>
        </p:sp>
        <p:sp>
          <p:nvSpPr>
            <p:cNvPr id="44" name="TextBox 43">
              <a:extLst>
                <a:ext uri="{FF2B5EF4-FFF2-40B4-BE49-F238E27FC236}">
                  <a16:creationId xmlns:a16="http://schemas.microsoft.com/office/drawing/2014/main" id="{9F8EFFE5-F090-440B-7E8D-054D807FC007}"/>
                </a:ext>
              </a:extLst>
            </p:cNvPr>
            <p:cNvSpPr txBox="1"/>
            <p:nvPr/>
          </p:nvSpPr>
          <p:spPr>
            <a:xfrm>
              <a:off x="4538810" y="2123576"/>
              <a:ext cx="3490841" cy="307777"/>
            </a:xfrm>
            <a:prstGeom prst="rect">
              <a:avLst/>
            </a:prstGeom>
            <a:noFill/>
          </p:spPr>
          <p:txBody>
            <a:bodyPr wrap="square">
              <a:spAutoFit/>
            </a:bodyPr>
            <a:lstStyle/>
            <a:p>
              <a:pPr algn="ctr"/>
              <a:r>
                <a:rPr lang="en-CA" sz="1400" i="1" dirty="0"/>
                <a:t>“Text” in – message out</a:t>
              </a:r>
              <a:endParaRPr lang="en-CA" sz="1600" i="1" dirty="0"/>
            </a:p>
          </p:txBody>
        </p:sp>
        <p:pic>
          <p:nvPicPr>
            <p:cNvPr id="8" name="Picture 7">
              <a:extLst>
                <a:ext uri="{FF2B5EF4-FFF2-40B4-BE49-F238E27FC236}">
                  <a16:creationId xmlns:a16="http://schemas.microsoft.com/office/drawing/2014/main" id="{F0271EB7-D4E0-4E1B-9C21-7872ECDC7736}"/>
                </a:ext>
              </a:extLst>
            </p:cNvPr>
            <p:cNvPicPr>
              <a:picLocks noChangeAspect="1"/>
            </p:cNvPicPr>
            <p:nvPr/>
          </p:nvPicPr>
          <p:blipFill rotWithShape="1">
            <a:blip r:embed="rId5"/>
            <a:srcRect t="9178" b="9987"/>
            <a:stretch/>
          </p:blipFill>
          <p:spPr>
            <a:xfrm>
              <a:off x="4538810" y="2525633"/>
              <a:ext cx="3490842" cy="1439148"/>
            </a:xfrm>
            <a:prstGeom prst="rect">
              <a:avLst/>
            </a:prstGeom>
          </p:spPr>
        </p:pic>
        <p:pic>
          <p:nvPicPr>
            <p:cNvPr id="11" name="Picture 10">
              <a:extLst>
                <a:ext uri="{FF2B5EF4-FFF2-40B4-BE49-F238E27FC236}">
                  <a16:creationId xmlns:a16="http://schemas.microsoft.com/office/drawing/2014/main" id="{8789B2FC-EE3E-6737-895E-5E8FC15561D9}"/>
                </a:ext>
              </a:extLst>
            </p:cNvPr>
            <p:cNvPicPr>
              <a:picLocks noChangeAspect="1"/>
            </p:cNvPicPr>
            <p:nvPr/>
          </p:nvPicPr>
          <p:blipFill rotWithShape="1">
            <a:blip r:embed="rId6"/>
            <a:srcRect/>
            <a:stretch/>
          </p:blipFill>
          <p:spPr>
            <a:xfrm>
              <a:off x="5015227" y="4042586"/>
              <a:ext cx="2507008" cy="2656003"/>
            </a:xfrm>
            <a:prstGeom prst="rect">
              <a:avLst/>
            </a:prstGeom>
          </p:spPr>
        </p:pic>
        <p:sp>
          <p:nvSpPr>
            <p:cNvPr id="17" name="Rectangle 16">
              <a:extLst>
                <a:ext uri="{FF2B5EF4-FFF2-40B4-BE49-F238E27FC236}">
                  <a16:creationId xmlns:a16="http://schemas.microsoft.com/office/drawing/2014/main" id="{3D07B051-A739-A7D7-2EAC-4DBBAF31C2F6}"/>
                </a:ext>
              </a:extLst>
            </p:cNvPr>
            <p:cNvSpPr/>
            <p:nvPr/>
          </p:nvSpPr>
          <p:spPr bwMode="auto">
            <a:xfrm>
              <a:off x="4395651" y="914400"/>
              <a:ext cx="3814059" cy="58400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D51AD7F-F82C-4F10-5981-C3F149F52D88}"/>
              </a:ext>
            </a:extLst>
          </p:cNvPr>
          <p:cNvGrpSpPr/>
          <p:nvPr/>
        </p:nvGrpSpPr>
        <p:grpSpPr>
          <a:xfrm>
            <a:off x="8818060" y="914400"/>
            <a:ext cx="3117203" cy="5840083"/>
            <a:chOff x="8649227" y="914400"/>
            <a:chExt cx="3117203" cy="5840083"/>
          </a:xfrm>
        </p:grpSpPr>
        <p:sp>
          <p:nvSpPr>
            <p:cNvPr id="23" name="TextBox 22">
              <a:extLst>
                <a:ext uri="{FF2B5EF4-FFF2-40B4-BE49-F238E27FC236}">
                  <a16:creationId xmlns:a16="http://schemas.microsoft.com/office/drawing/2014/main" id="{295977F7-9A5B-5DF9-3CE4-C07D37993EE4}"/>
                </a:ext>
              </a:extLst>
            </p:cNvPr>
            <p:cNvSpPr txBox="1"/>
            <p:nvPr/>
          </p:nvSpPr>
          <p:spPr>
            <a:xfrm>
              <a:off x="9167001" y="1183884"/>
              <a:ext cx="1982450" cy="461665"/>
            </a:xfrm>
            <a:prstGeom prst="rect">
              <a:avLst/>
            </a:prstGeom>
            <a:noFill/>
          </p:spPr>
          <p:txBody>
            <a:bodyPr wrap="square">
              <a:spAutoFit/>
            </a:bodyPr>
            <a:lstStyle/>
            <a:p>
              <a:r>
                <a:rPr lang="en-CA" sz="2400" dirty="0"/>
                <a:t>Embeddings</a:t>
              </a:r>
            </a:p>
          </p:txBody>
        </p:sp>
        <p:pic>
          <p:nvPicPr>
            <p:cNvPr id="36" name="Picture 35">
              <a:extLst>
                <a:ext uri="{FF2B5EF4-FFF2-40B4-BE49-F238E27FC236}">
                  <a16:creationId xmlns:a16="http://schemas.microsoft.com/office/drawing/2014/main" id="{FB5C1D13-29DF-A4AC-CD5C-C7ACD8E76DAE}"/>
                </a:ext>
              </a:extLst>
            </p:cNvPr>
            <p:cNvPicPr>
              <a:picLocks noChangeAspect="1"/>
            </p:cNvPicPr>
            <p:nvPr/>
          </p:nvPicPr>
          <p:blipFill>
            <a:blip r:embed="rId7"/>
            <a:stretch>
              <a:fillRect/>
            </a:stretch>
          </p:blipFill>
          <p:spPr>
            <a:xfrm>
              <a:off x="8861419" y="3999252"/>
              <a:ext cx="2745361" cy="2646130"/>
            </a:xfrm>
            <a:prstGeom prst="rect">
              <a:avLst/>
            </a:prstGeom>
          </p:spPr>
        </p:pic>
        <p:sp>
          <p:nvSpPr>
            <p:cNvPr id="41" name="TextBox 40">
              <a:extLst>
                <a:ext uri="{FF2B5EF4-FFF2-40B4-BE49-F238E27FC236}">
                  <a16:creationId xmlns:a16="http://schemas.microsoft.com/office/drawing/2014/main" id="{91D8230A-00E7-FA54-DF17-4B6D5C3B93D8}"/>
                </a:ext>
              </a:extLst>
            </p:cNvPr>
            <p:cNvSpPr txBox="1"/>
            <p:nvPr/>
          </p:nvSpPr>
          <p:spPr>
            <a:xfrm>
              <a:off x="8825292" y="2965674"/>
              <a:ext cx="2781488" cy="338554"/>
            </a:xfrm>
            <a:prstGeom prst="rect">
              <a:avLst/>
            </a:prstGeom>
            <a:noFill/>
          </p:spPr>
          <p:txBody>
            <a:bodyPr wrap="square">
              <a:spAutoFit/>
            </a:bodyPr>
            <a:lstStyle/>
            <a:p>
              <a:pPr algn="ctr"/>
              <a:r>
                <a:rPr lang="en-CA" sz="1600" dirty="0"/>
                <a:t>The food was delicious</a:t>
              </a:r>
            </a:p>
          </p:txBody>
        </p:sp>
        <p:sp>
          <p:nvSpPr>
            <p:cNvPr id="42" name="Rectangle: Rounded Corners 41">
              <a:extLst>
                <a:ext uri="{FF2B5EF4-FFF2-40B4-BE49-F238E27FC236}">
                  <a16:creationId xmlns:a16="http://schemas.microsoft.com/office/drawing/2014/main" id="{83AD7D74-20E6-2223-124B-F8CFBB3F6BC8}"/>
                </a:ext>
              </a:extLst>
            </p:cNvPr>
            <p:cNvSpPr/>
            <p:nvPr/>
          </p:nvSpPr>
          <p:spPr bwMode="auto">
            <a:xfrm>
              <a:off x="8861419" y="1645549"/>
              <a:ext cx="2745361" cy="448225"/>
            </a:xfrm>
            <a:prstGeom prst="round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0" spc="-50" dirty="0">
                  <a:ln w="3175">
                    <a:noFill/>
                  </a:ln>
                  <a:solidFill>
                    <a:srgbClr val="FFFFFF"/>
                  </a:solidFill>
                  <a:latin typeface="Segoe UI Semibold"/>
                  <a:cs typeface="Segoe UI" pitchFamily="34" charset="0"/>
                </a:rPr>
                <a:t>GPT-3</a:t>
              </a:r>
            </a:p>
          </p:txBody>
        </p:sp>
        <p:sp>
          <p:nvSpPr>
            <p:cNvPr id="45" name="TextBox 44">
              <a:extLst>
                <a:ext uri="{FF2B5EF4-FFF2-40B4-BE49-F238E27FC236}">
                  <a16:creationId xmlns:a16="http://schemas.microsoft.com/office/drawing/2014/main" id="{174D91B0-B9EE-B8B7-3A53-12EB395CD2F6}"/>
                </a:ext>
              </a:extLst>
            </p:cNvPr>
            <p:cNvSpPr txBox="1"/>
            <p:nvPr/>
          </p:nvSpPr>
          <p:spPr>
            <a:xfrm>
              <a:off x="8861419" y="2093774"/>
              <a:ext cx="2745361" cy="307777"/>
            </a:xfrm>
            <a:prstGeom prst="rect">
              <a:avLst/>
            </a:prstGeom>
            <a:noFill/>
          </p:spPr>
          <p:txBody>
            <a:bodyPr wrap="square">
              <a:spAutoFit/>
            </a:bodyPr>
            <a:lstStyle/>
            <a:p>
              <a:pPr algn="ctr"/>
              <a:r>
                <a:rPr lang="en-CA" sz="1400" i="1" dirty="0"/>
                <a:t>Text in – vector out</a:t>
              </a:r>
              <a:endParaRPr lang="en-CA" sz="1600" i="1" dirty="0"/>
            </a:p>
          </p:txBody>
        </p:sp>
        <p:sp>
          <p:nvSpPr>
            <p:cNvPr id="18" name="Rectangle 17">
              <a:extLst>
                <a:ext uri="{FF2B5EF4-FFF2-40B4-BE49-F238E27FC236}">
                  <a16:creationId xmlns:a16="http://schemas.microsoft.com/office/drawing/2014/main" id="{4D64B7A6-D1E8-8921-04C7-5940FA7F5887}"/>
                </a:ext>
              </a:extLst>
            </p:cNvPr>
            <p:cNvSpPr/>
            <p:nvPr/>
          </p:nvSpPr>
          <p:spPr bwMode="auto">
            <a:xfrm>
              <a:off x="8649227" y="914400"/>
              <a:ext cx="3117203" cy="5840083"/>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85030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DCB203-49C0-FD68-23A2-345D319950FA}"/>
              </a:ext>
            </a:extLst>
          </p:cNvPr>
          <p:cNvSpPr/>
          <p:nvPr/>
        </p:nvSpPr>
        <p:spPr bwMode="auto">
          <a:xfrm>
            <a:off x="0" y="0"/>
            <a:ext cx="12139071" cy="678408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96" name="Diagram 95">
            <a:extLst>
              <a:ext uri="{FF2B5EF4-FFF2-40B4-BE49-F238E27FC236}">
                <a16:creationId xmlns:a16="http://schemas.microsoft.com/office/drawing/2014/main" id="{52EF056C-B032-74EB-89EA-97EEEF2DBB98}"/>
              </a:ext>
            </a:extLst>
          </p:cNvPr>
          <p:cNvGraphicFramePr/>
          <p:nvPr>
            <p:extLst>
              <p:ext uri="{D42A27DB-BD31-4B8C-83A1-F6EECF244321}">
                <p14:modId xmlns:p14="http://schemas.microsoft.com/office/powerpoint/2010/main" val="3180840158"/>
              </p:ext>
            </p:extLst>
          </p:nvPr>
        </p:nvGraphicFramePr>
        <p:xfrm>
          <a:off x="799309" y="61125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
            <a:extLst>
              <a:ext uri="{FF2B5EF4-FFF2-40B4-BE49-F238E27FC236}">
                <a16:creationId xmlns:a16="http://schemas.microsoft.com/office/drawing/2014/main" id="{4F839688-9FE7-6B6B-8CE9-F1C114A75DD9}"/>
              </a:ext>
            </a:extLst>
          </p:cNvPr>
          <p:cNvSpPr txBox="1">
            <a:spLocks/>
          </p:cNvSpPr>
          <p:nvPr/>
        </p:nvSpPr>
        <p:spPr>
          <a:xfrm>
            <a:off x="799310" y="365315"/>
            <a:ext cx="11025188"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GB" sz="2800" dirty="0">
                <a:solidFill>
                  <a:srgbClr val="FFFFFF"/>
                </a:solidFill>
                <a:latin typeface="Segoe UI Semibold"/>
              </a:rPr>
              <a:t>OpenAI vs </a:t>
            </a:r>
            <a:r>
              <a:rPr lang="en-GB" sz="2800" dirty="0">
                <a:solidFill>
                  <a:schemeClr val="accent3">
                    <a:lumMod val="50000"/>
                  </a:schemeClr>
                </a:solidFill>
                <a:latin typeface="Segoe UI Semibold"/>
              </a:rPr>
              <a:t>Azure</a:t>
            </a:r>
            <a:r>
              <a:rPr lang="en-GB" sz="2800" dirty="0">
                <a:solidFill>
                  <a:srgbClr val="FFFFFF"/>
                </a:solidFill>
                <a:latin typeface="Segoe UI Semibold"/>
              </a:rPr>
              <a:t> OpenAI</a:t>
            </a:r>
          </a:p>
        </p:txBody>
      </p:sp>
      <p:sp>
        <p:nvSpPr>
          <p:cNvPr id="59" name="Text Placeholder 5">
            <a:extLst>
              <a:ext uri="{FF2B5EF4-FFF2-40B4-BE49-F238E27FC236}">
                <a16:creationId xmlns:a16="http://schemas.microsoft.com/office/drawing/2014/main" id="{F2091FD3-6E29-36F0-1323-5D1A425618D1}"/>
              </a:ext>
            </a:extLst>
          </p:cNvPr>
          <p:cNvSpPr txBox="1">
            <a:spLocks/>
          </p:cNvSpPr>
          <p:nvPr/>
        </p:nvSpPr>
        <p:spPr>
          <a:xfrm>
            <a:off x="8673622" y="3719752"/>
            <a:ext cx="2613006"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Scale with enterprise-grade</a:t>
            </a:r>
            <a:b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security and reliability </a:t>
            </a:r>
          </a:p>
        </p:txBody>
      </p:sp>
      <p:sp>
        <p:nvSpPr>
          <p:cNvPr id="60" name="Text Placeholder 5">
            <a:extLst>
              <a:ext uri="{FF2B5EF4-FFF2-40B4-BE49-F238E27FC236}">
                <a16:creationId xmlns:a16="http://schemas.microsoft.com/office/drawing/2014/main" id="{18AF9A57-D94F-D993-A400-84196BCB8F73}"/>
              </a:ext>
            </a:extLst>
          </p:cNvPr>
          <p:cNvSpPr txBox="1">
            <a:spLocks/>
          </p:cNvSpPr>
          <p:nvPr/>
        </p:nvSpPr>
        <p:spPr>
          <a:xfrm>
            <a:off x="8684205" y="2651747"/>
            <a:ext cx="2772973" cy="492443"/>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Prototype concepts in minutes, customize for production scale</a:t>
            </a:r>
          </a:p>
        </p:txBody>
      </p:sp>
      <p:sp>
        <p:nvSpPr>
          <p:cNvPr id="61" name="Text Placeholder 5">
            <a:extLst>
              <a:ext uri="{FF2B5EF4-FFF2-40B4-BE49-F238E27FC236}">
                <a16:creationId xmlns:a16="http://schemas.microsoft.com/office/drawing/2014/main" id="{8C0A573F-1EB8-B7C2-1826-01AB42D9F780}"/>
              </a:ext>
            </a:extLst>
          </p:cNvPr>
          <p:cNvSpPr txBox="1">
            <a:spLocks/>
          </p:cNvSpPr>
          <p:nvPr/>
        </p:nvSpPr>
        <p:spPr>
          <a:xfrm>
            <a:off x="8684205" y="4669118"/>
            <a:ext cx="2665398" cy="246221"/>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Apply AI responsibly</a:t>
            </a:r>
          </a:p>
        </p:txBody>
      </p:sp>
      <p:grpSp>
        <p:nvGrpSpPr>
          <p:cNvPr id="62" name="customize 1" descr="customize">
            <a:extLst>
              <a:ext uri="{FF2B5EF4-FFF2-40B4-BE49-F238E27FC236}">
                <a16:creationId xmlns:a16="http://schemas.microsoft.com/office/drawing/2014/main" id="{823D69EA-247D-5917-3435-A6A98F69EC17}"/>
              </a:ext>
            </a:extLst>
          </p:cNvPr>
          <p:cNvGrpSpPr/>
          <p:nvPr/>
        </p:nvGrpSpPr>
        <p:grpSpPr>
          <a:xfrm>
            <a:off x="7929844" y="2722966"/>
            <a:ext cx="512077" cy="506451"/>
            <a:chOff x="10087457" y="2194561"/>
            <a:chExt cx="379556" cy="379554"/>
          </a:xfrm>
          <a:solidFill>
            <a:schemeClr val="bg1"/>
          </a:solidFill>
        </p:grpSpPr>
        <p:sp>
          <p:nvSpPr>
            <p:cNvPr id="63" name="Rectangle 306">
              <a:extLst>
                <a:ext uri="{FF2B5EF4-FFF2-40B4-BE49-F238E27FC236}">
                  <a16:creationId xmlns:a16="http://schemas.microsoft.com/office/drawing/2014/main" id="{2AA2B30E-415F-5B33-6F11-E139C1229EAE}"/>
                </a:ext>
              </a:extLst>
            </p:cNvPr>
            <p:cNvSpPr>
              <a:spLocks noChangeArrowheads="1"/>
            </p:cNvSpPr>
            <p:nvPr/>
          </p:nvSpPr>
          <p:spPr bwMode="auto">
            <a:xfrm>
              <a:off x="10087457" y="2194561"/>
              <a:ext cx="379556" cy="95979"/>
            </a:xfrm>
            <a:prstGeom prst="rect">
              <a:avLst/>
            </a:prstGeom>
            <a:grpFill/>
            <a:ln w="9525">
              <a:solidFill>
                <a:schemeClr val="tx1"/>
              </a:solid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Rectangle 307">
              <a:extLst>
                <a:ext uri="{FF2B5EF4-FFF2-40B4-BE49-F238E27FC236}">
                  <a16:creationId xmlns:a16="http://schemas.microsoft.com/office/drawing/2014/main" id="{B3DA02B5-79E1-4755-FB08-C43E05EF7A92}"/>
                </a:ext>
              </a:extLst>
            </p:cNvPr>
            <p:cNvSpPr>
              <a:spLocks noChangeArrowheads="1"/>
            </p:cNvSpPr>
            <p:nvPr/>
          </p:nvSpPr>
          <p:spPr bwMode="auto">
            <a:xfrm>
              <a:off x="10087457" y="2307991"/>
              <a:ext cx="95980" cy="152694"/>
            </a:xfrm>
            <a:prstGeom prst="rect">
              <a:avLst/>
            </a:prstGeom>
            <a:grpFill/>
            <a:ln w="9525">
              <a:solidFill>
                <a:schemeClr val="tx1"/>
              </a:solid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308">
              <a:extLst>
                <a:ext uri="{FF2B5EF4-FFF2-40B4-BE49-F238E27FC236}">
                  <a16:creationId xmlns:a16="http://schemas.microsoft.com/office/drawing/2014/main" id="{1653177C-AD99-0C2A-EA49-35291F3389EE}"/>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grpFill/>
            <a:ln w="9525">
              <a:solidFill>
                <a:schemeClr val="tx1"/>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Rectangle 309">
              <a:extLst>
                <a:ext uri="{FF2B5EF4-FFF2-40B4-BE49-F238E27FC236}">
                  <a16:creationId xmlns:a16="http://schemas.microsoft.com/office/drawing/2014/main" id="{A42925FF-C977-7E1C-7895-CC1301C0A5A2}"/>
                </a:ext>
              </a:extLst>
            </p:cNvPr>
            <p:cNvSpPr>
              <a:spLocks noChangeArrowheads="1"/>
            </p:cNvSpPr>
            <p:nvPr/>
          </p:nvSpPr>
          <p:spPr bwMode="auto">
            <a:xfrm>
              <a:off x="10087457" y="2478135"/>
              <a:ext cx="266126" cy="95979"/>
            </a:xfrm>
            <a:prstGeom prst="rect">
              <a:avLst/>
            </a:prstGeom>
            <a:grpFill/>
            <a:ln w="9525">
              <a:solidFill>
                <a:schemeClr val="tx1"/>
              </a:solid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Rectangle 310">
              <a:extLst>
                <a:ext uri="{FF2B5EF4-FFF2-40B4-BE49-F238E27FC236}">
                  <a16:creationId xmlns:a16="http://schemas.microsoft.com/office/drawing/2014/main" id="{558D3405-86E3-4EC3-5473-84F87668400F}"/>
                </a:ext>
              </a:extLst>
            </p:cNvPr>
            <p:cNvSpPr>
              <a:spLocks noChangeArrowheads="1"/>
            </p:cNvSpPr>
            <p:nvPr/>
          </p:nvSpPr>
          <p:spPr bwMode="auto">
            <a:xfrm>
              <a:off x="10199433" y="2307991"/>
              <a:ext cx="154149" cy="39265"/>
            </a:xfrm>
            <a:prstGeom prst="rect">
              <a:avLst/>
            </a:prstGeom>
            <a:grpFill/>
            <a:ln w="9525">
              <a:solidFill>
                <a:schemeClr val="tx1"/>
              </a:solid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311">
              <a:extLst>
                <a:ext uri="{FF2B5EF4-FFF2-40B4-BE49-F238E27FC236}">
                  <a16:creationId xmlns:a16="http://schemas.microsoft.com/office/drawing/2014/main" id="{8DAF6B17-92BE-F7C0-05F7-66C51E9DFA37}"/>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grpFill/>
            <a:ln w="9525">
              <a:solidFill>
                <a:schemeClr val="tx1"/>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312">
              <a:extLst>
                <a:ext uri="{FF2B5EF4-FFF2-40B4-BE49-F238E27FC236}">
                  <a16:creationId xmlns:a16="http://schemas.microsoft.com/office/drawing/2014/main" id="{3431ED30-3B4A-9D20-18C2-2645DFDB4EB5}"/>
                </a:ext>
              </a:extLst>
            </p:cNvPr>
            <p:cNvSpPr>
              <a:spLocks noChangeArrowheads="1"/>
            </p:cNvSpPr>
            <p:nvPr/>
          </p:nvSpPr>
          <p:spPr bwMode="auto">
            <a:xfrm>
              <a:off x="10257602" y="2421421"/>
              <a:ext cx="95980" cy="39265"/>
            </a:xfrm>
            <a:prstGeom prst="rect">
              <a:avLst/>
            </a:prstGeom>
            <a:grpFill/>
            <a:ln w="9525">
              <a:solidFill>
                <a:schemeClr val="tx1"/>
              </a:solid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Rectangle 313">
              <a:extLst>
                <a:ext uri="{FF2B5EF4-FFF2-40B4-BE49-F238E27FC236}">
                  <a16:creationId xmlns:a16="http://schemas.microsoft.com/office/drawing/2014/main" id="{B732B55F-681D-F0C5-5561-8EC9FBEDAA5B}"/>
                </a:ext>
              </a:extLst>
            </p:cNvPr>
            <p:cNvSpPr>
              <a:spLocks noChangeArrowheads="1"/>
            </p:cNvSpPr>
            <p:nvPr/>
          </p:nvSpPr>
          <p:spPr bwMode="auto">
            <a:xfrm>
              <a:off x="10257602" y="2363251"/>
              <a:ext cx="39265" cy="40718"/>
            </a:xfrm>
            <a:prstGeom prst="rect">
              <a:avLst/>
            </a:prstGeom>
            <a:grpFill/>
            <a:ln w="9525">
              <a:solidFill>
                <a:schemeClr val="tx1"/>
              </a:solid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Oval 314">
              <a:extLst>
                <a:ext uri="{FF2B5EF4-FFF2-40B4-BE49-F238E27FC236}">
                  <a16:creationId xmlns:a16="http://schemas.microsoft.com/office/drawing/2014/main" id="{5E81CA5C-6706-941A-23D1-E41E4F0DEF45}"/>
                </a:ext>
              </a:extLst>
            </p:cNvPr>
            <p:cNvSpPr>
              <a:spLocks noChangeArrowheads="1"/>
            </p:cNvSpPr>
            <p:nvPr/>
          </p:nvSpPr>
          <p:spPr bwMode="auto">
            <a:xfrm>
              <a:off x="10314318" y="2363251"/>
              <a:ext cx="39265" cy="40718"/>
            </a:xfrm>
            <a:prstGeom prst="ellipse">
              <a:avLst/>
            </a:prstGeom>
            <a:grpFill/>
            <a:ln w="9525">
              <a:solidFill>
                <a:schemeClr val="tx1"/>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2" name="deploy" descr="deploy">
            <a:extLst>
              <a:ext uri="{FF2B5EF4-FFF2-40B4-BE49-F238E27FC236}">
                <a16:creationId xmlns:a16="http://schemas.microsoft.com/office/drawing/2014/main" id="{9C37369C-AAC9-A107-0915-5968D230947A}"/>
              </a:ext>
            </a:extLst>
          </p:cNvPr>
          <p:cNvGrpSpPr/>
          <p:nvPr/>
        </p:nvGrpSpPr>
        <p:grpSpPr>
          <a:xfrm>
            <a:off x="7930098" y="4564212"/>
            <a:ext cx="549223" cy="522358"/>
            <a:chOff x="9141255" y="2173883"/>
            <a:chExt cx="459946" cy="423254"/>
          </a:xfrm>
          <a:solidFill>
            <a:schemeClr val="tx1"/>
          </a:solidFill>
        </p:grpSpPr>
        <p:sp>
          <p:nvSpPr>
            <p:cNvPr id="73" name="Freeform 5">
              <a:extLst>
                <a:ext uri="{FF2B5EF4-FFF2-40B4-BE49-F238E27FC236}">
                  <a16:creationId xmlns:a16="http://schemas.microsoft.com/office/drawing/2014/main" id="{A17B915E-881C-C4F3-2761-535E4A85A6F8}"/>
                </a:ext>
              </a:extLst>
            </p:cNvPr>
            <p:cNvSpPr>
              <a:spLocks/>
            </p:cNvSpPr>
            <p:nvPr/>
          </p:nvSpPr>
          <p:spPr bwMode="auto">
            <a:xfrm>
              <a:off x="9285398" y="2475271"/>
              <a:ext cx="315803" cy="121866"/>
            </a:xfrm>
            <a:custGeom>
              <a:avLst/>
              <a:gdLst>
                <a:gd name="T0" fmla="*/ 425 w 425"/>
                <a:gd name="T1" fmla="*/ 125 h 165"/>
                <a:gd name="T2" fmla="*/ 394 w 425"/>
                <a:gd name="T3" fmla="*/ 10 h 165"/>
                <a:gd name="T4" fmla="*/ 389 w 425"/>
                <a:gd name="T5" fmla="*/ 6 h 165"/>
                <a:gd name="T6" fmla="*/ 384 w 425"/>
                <a:gd name="T7" fmla="*/ 9 h 165"/>
                <a:gd name="T8" fmla="*/ 361 w 425"/>
                <a:gd name="T9" fmla="*/ 49 h 165"/>
                <a:gd name="T10" fmla="*/ 295 w 425"/>
                <a:gd name="T11" fmla="*/ 11 h 165"/>
                <a:gd name="T12" fmla="*/ 276 w 425"/>
                <a:gd name="T13" fmla="*/ 0 h 165"/>
                <a:gd name="T14" fmla="*/ 115 w 425"/>
                <a:gd name="T15" fmla="*/ 118 h 165"/>
                <a:gd name="T16" fmla="*/ 20 w 425"/>
                <a:gd name="T17" fmla="*/ 88 h 165"/>
                <a:gd name="T18" fmla="*/ 0 w 425"/>
                <a:gd name="T19" fmla="*/ 100 h 165"/>
                <a:gd name="T20" fmla="*/ 115 w 425"/>
                <a:gd name="T21" fmla="*/ 139 h 165"/>
                <a:gd name="T22" fmla="*/ 252 w 425"/>
                <a:gd name="T23" fmla="*/ 81 h 165"/>
                <a:gd name="T24" fmla="*/ 256 w 425"/>
                <a:gd name="T25" fmla="*/ 77 h 165"/>
                <a:gd name="T26" fmla="*/ 323 w 425"/>
                <a:gd name="T27" fmla="*/ 115 h 165"/>
                <a:gd name="T28" fmla="*/ 299 w 425"/>
                <a:gd name="T29" fmla="*/ 156 h 165"/>
                <a:gd name="T30" fmla="*/ 299 w 425"/>
                <a:gd name="T31" fmla="*/ 162 h 165"/>
                <a:gd name="T32" fmla="*/ 305 w 425"/>
                <a:gd name="T33" fmla="*/ 164 h 165"/>
                <a:gd name="T34" fmla="*/ 419 w 425"/>
                <a:gd name="T35" fmla="*/ 133 h 165"/>
                <a:gd name="T36" fmla="*/ 424 w 425"/>
                <a:gd name="T37" fmla="*/ 130 h 165"/>
                <a:gd name="T38" fmla="*/ 425 w 425"/>
                <a:gd name="T39"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165">
                  <a:moveTo>
                    <a:pt x="425" y="125"/>
                  </a:moveTo>
                  <a:cubicBezTo>
                    <a:pt x="394" y="10"/>
                    <a:pt x="394" y="10"/>
                    <a:pt x="394" y="10"/>
                  </a:cubicBezTo>
                  <a:cubicBezTo>
                    <a:pt x="393" y="7"/>
                    <a:pt x="391" y="6"/>
                    <a:pt x="389" y="6"/>
                  </a:cubicBezTo>
                  <a:cubicBezTo>
                    <a:pt x="388" y="6"/>
                    <a:pt x="385" y="6"/>
                    <a:pt x="384" y="9"/>
                  </a:cubicBezTo>
                  <a:cubicBezTo>
                    <a:pt x="361" y="49"/>
                    <a:pt x="361" y="49"/>
                    <a:pt x="361" y="49"/>
                  </a:cubicBezTo>
                  <a:cubicBezTo>
                    <a:pt x="295" y="11"/>
                    <a:pt x="295" y="11"/>
                    <a:pt x="295" y="11"/>
                  </a:cubicBezTo>
                  <a:cubicBezTo>
                    <a:pt x="276" y="0"/>
                    <a:pt x="276" y="0"/>
                    <a:pt x="276" y="0"/>
                  </a:cubicBezTo>
                  <a:cubicBezTo>
                    <a:pt x="255" y="68"/>
                    <a:pt x="191" y="118"/>
                    <a:pt x="115" y="118"/>
                  </a:cubicBezTo>
                  <a:cubicBezTo>
                    <a:pt x="80" y="118"/>
                    <a:pt x="47" y="107"/>
                    <a:pt x="20" y="88"/>
                  </a:cubicBezTo>
                  <a:cubicBezTo>
                    <a:pt x="0" y="100"/>
                    <a:pt x="0" y="100"/>
                    <a:pt x="0" y="100"/>
                  </a:cubicBezTo>
                  <a:cubicBezTo>
                    <a:pt x="33" y="125"/>
                    <a:pt x="73" y="139"/>
                    <a:pt x="115" y="139"/>
                  </a:cubicBezTo>
                  <a:cubicBezTo>
                    <a:pt x="167" y="139"/>
                    <a:pt x="216" y="119"/>
                    <a:pt x="252" y="81"/>
                  </a:cubicBezTo>
                  <a:cubicBezTo>
                    <a:pt x="256" y="77"/>
                    <a:pt x="256" y="77"/>
                    <a:pt x="256" y="77"/>
                  </a:cubicBezTo>
                  <a:cubicBezTo>
                    <a:pt x="323" y="115"/>
                    <a:pt x="323" y="115"/>
                    <a:pt x="323" y="115"/>
                  </a:cubicBezTo>
                  <a:cubicBezTo>
                    <a:pt x="299" y="156"/>
                    <a:pt x="299" y="156"/>
                    <a:pt x="299" y="156"/>
                  </a:cubicBezTo>
                  <a:cubicBezTo>
                    <a:pt x="297" y="159"/>
                    <a:pt x="299" y="162"/>
                    <a:pt x="299" y="162"/>
                  </a:cubicBezTo>
                  <a:cubicBezTo>
                    <a:pt x="300" y="163"/>
                    <a:pt x="302" y="165"/>
                    <a:pt x="305" y="164"/>
                  </a:cubicBezTo>
                  <a:cubicBezTo>
                    <a:pt x="419" y="133"/>
                    <a:pt x="419" y="133"/>
                    <a:pt x="419" y="133"/>
                  </a:cubicBezTo>
                  <a:cubicBezTo>
                    <a:pt x="421" y="133"/>
                    <a:pt x="423" y="132"/>
                    <a:pt x="424" y="130"/>
                  </a:cubicBezTo>
                  <a:cubicBezTo>
                    <a:pt x="425" y="128"/>
                    <a:pt x="425" y="127"/>
                    <a:pt x="425"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6">
              <a:extLst>
                <a:ext uri="{FF2B5EF4-FFF2-40B4-BE49-F238E27FC236}">
                  <a16:creationId xmlns:a16="http://schemas.microsoft.com/office/drawing/2014/main" id="{991C396F-C253-6D47-CA79-A89A1573417C}"/>
                </a:ext>
              </a:extLst>
            </p:cNvPr>
            <p:cNvSpPr>
              <a:spLocks/>
            </p:cNvSpPr>
            <p:nvPr/>
          </p:nvSpPr>
          <p:spPr bwMode="auto">
            <a:xfrm>
              <a:off x="9141255" y="2308853"/>
              <a:ext cx="176902" cy="288284"/>
            </a:xfrm>
            <a:custGeom>
              <a:avLst/>
              <a:gdLst>
                <a:gd name="T0" fmla="*/ 239 w 239"/>
                <a:gd name="T1" fmla="*/ 22 h 388"/>
                <a:gd name="T2" fmla="*/ 239 w 239"/>
                <a:gd name="T3" fmla="*/ 0 h 388"/>
                <a:gd name="T4" fmla="*/ 121 w 239"/>
                <a:gd name="T5" fmla="*/ 174 h 388"/>
                <a:gd name="T6" fmla="*/ 129 w 239"/>
                <a:gd name="T7" fmla="*/ 229 h 388"/>
                <a:gd name="T8" fmla="*/ 130 w 239"/>
                <a:gd name="T9" fmla="*/ 235 h 388"/>
                <a:gd name="T10" fmla="*/ 65 w 239"/>
                <a:gd name="T11" fmla="*/ 273 h 388"/>
                <a:gd name="T12" fmla="*/ 41 w 239"/>
                <a:gd name="T13" fmla="*/ 232 h 388"/>
                <a:gd name="T14" fmla="*/ 37 w 239"/>
                <a:gd name="T15" fmla="*/ 229 h 388"/>
                <a:gd name="T16" fmla="*/ 36 w 239"/>
                <a:gd name="T17" fmla="*/ 229 h 388"/>
                <a:gd name="T18" fmla="*/ 31 w 239"/>
                <a:gd name="T19" fmla="*/ 233 h 388"/>
                <a:gd name="T20" fmla="*/ 0 w 239"/>
                <a:gd name="T21" fmla="*/ 347 h 388"/>
                <a:gd name="T22" fmla="*/ 1 w 239"/>
                <a:gd name="T23" fmla="*/ 353 h 388"/>
                <a:gd name="T24" fmla="*/ 5 w 239"/>
                <a:gd name="T25" fmla="*/ 356 h 388"/>
                <a:gd name="T26" fmla="*/ 120 w 239"/>
                <a:gd name="T27" fmla="*/ 387 h 388"/>
                <a:gd name="T28" fmla="*/ 125 w 239"/>
                <a:gd name="T29" fmla="*/ 385 h 388"/>
                <a:gd name="T30" fmla="*/ 126 w 239"/>
                <a:gd name="T31" fmla="*/ 379 h 388"/>
                <a:gd name="T32" fmla="*/ 103 w 239"/>
                <a:gd name="T33" fmla="*/ 339 h 388"/>
                <a:gd name="T34" fmla="*/ 139 w 239"/>
                <a:gd name="T35" fmla="*/ 318 h 388"/>
                <a:gd name="T36" fmla="*/ 164 w 239"/>
                <a:gd name="T37" fmla="*/ 303 h 388"/>
                <a:gd name="T38" fmla="*/ 188 w 239"/>
                <a:gd name="T39" fmla="*/ 289 h 388"/>
                <a:gd name="T40" fmla="*/ 142 w 239"/>
                <a:gd name="T41" fmla="*/ 174 h 388"/>
                <a:gd name="T42" fmla="*/ 239 w 239"/>
                <a:gd name="T43" fmla="*/ 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388">
                  <a:moveTo>
                    <a:pt x="239" y="22"/>
                  </a:moveTo>
                  <a:cubicBezTo>
                    <a:pt x="239" y="0"/>
                    <a:pt x="239" y="0"/>
                    <a:pt x="239" y="0"/>
                  </a:cubicBezTo>
                  <a:cubicBezTo>
                    <a:pt x="168" y="29"/>
                    <a:pt x="121" y="97"/>
                    <a:pt x="121" y="174"/>
                  </a:cubicBezTo>
                  <a:cubicBezTo>
                    <a:pt x="121" y="193"/>
                    <a:pt x="123" y="211"/>
                    <a:pt x="129" y="229"/>
                  </a:cubicBezTo>
                  <a:cubicBezTo>
                    <a:pt x="130" y="235"/>
                    <a:pt x="130" y="235"/>
                    <a:pt x="130" y="235"/>
                  </a:cubicBezTo>
                  <a:cubicBezTo>
                    <a:pt x="65" y="273"/>
                    <a:pt x="65" y="273"/>
                    <a:pt x="65" y="273"/>
                  </a:cubicBezTo>
                  <a:cubicBezTo>
                    <a:pt x="41" y="232"/>
                    <a:pt x="41" y="232"/>
                    <a:pt x="41" y="232"/>
                  </a:cubicBezTo>
                  <a:cubicBezTo>
                    <a:pt x="40" y="229"/>
                    <a:pt x="38" y="229"/>
                    <a:pt x="37" y="229"/>
                  </a:cubicBezTo>
                  <a:cubicBezTo>
                    <a:pt x="36" y="229"/>
                    <a:pt x="36" y="229"/>
                    <a:pt x="36" y="229"/>
                  </a:cubicBezTo>
                  <a:cubicBezTo>
                    <a:pt x="35" y="229"/>
                    <a:pt x="32" y="230"/>
                    <a:pt x="31" y="233"/>
                  </a:cubicBezTo>
                  <a:cubicBezTo>
                    <a:pt x="0" y="347"/>
                    <a:pt x="0" y="347"/>
                    <a:pt x="0" y="347"/>
                  </a:cubicBezTo>
                  <a:cubicBezTo>
                    <a:pt x="0" y="349"/>
                    <a:pt x="0" y="351"/>
                    <a:pt x="1" y="353"/>
                  </a:cubicBezTo>
                  <a:cubicBezTo>
                    <a:pt x="2" y="355"/>
                    <a:pt x="3" y="356"/>
                    <a:pt x="5" y="356"/>
                  </a:cubicBezTo>
                  <a:cubicBezTo>
                    <a:pt x="120" y="387"/>
                    <a:pt x="120" y="387"/>
                    <a:pt x="120" y="387"/>
                  </a:cubicBezTo>
                  <a:cubicBezTo>
                    <a:pt x="123" y="388"/>
                    <a:pt x="125" y="386"/>
                    <a:pt x="125" y="385"/>
                  </a:cubicBezTo>
                  <a:cubicBezTo>
                    <a:pt x="126" y="384"/>
                    <a:pt x="127" y="382"/>
                    <a:pt x="126" y="379"/>
                  </a:cubicBezTo>
                  <a:cubicBezTo>
                    <a:pt x="103" y="339"/>
                    <a:pt x="103" y="339"/>
                    <a:pt x="103" y="339"/>
                  </a:cubicBezTo>
                  <a:cubicBezTo>
                    <a:pt x="139" y="318"/>
                    <a:pt x="139" y="318"/>
                    <a:pt x="139" y="318"/>
                  </a:cubicBezTo>
                  <a:cubicBezTo>
                    <a:pt x="164" y="303"/>
                    <a:pt x="164" y="303"/>
                    <a:pt x="164" y="303"/>
                  </a:cubicBezTo>
                  <a:cubicBezTo>
                    <a:pt x="188" y="289"/>
                    <a:pt x="188" y="289"/>
                    <a:pt x="188" y="289"/>
                  </a:cubicBezTo>
                  <a:cubicBezTo>
                    <a:pt x="160" y="259"/>
                    <a:pt x="142" y="219"/>
                    <a:pt x="142" y="174"/>
                  </a:cubicBezTo>
                  <a:cubicBezTo>
                    <a:pt x="142" y="107"/>
                    <a:pt x="182" y="49"/>
                    <a:pt x="2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7">
              <a:extLst>
                <a:ext uri="{FF2B5EF4-FFF2-40B4-BE49-F238E27FC236}">
                  <a16:creationId xmlns:a16="http://schemas.microsoft.com/office/drawing/2014/main" id="{8374E225-1875-0281-7E7E-29958EEB3D1F}"/>
                </a:ext>
              </a:extLst>
            </p:cNvPr>
            <p:cNvSpPr>
              <a:spLocks/>
            </p:cNvSpPr>
            <p:nvPr/>
          </p:nvSpPr>
          <p:spPr bwMode="auto">
            <a:xfrm>
              <a:off x="9302433" y="2173883"/>
              <a:ext cx="209662" cy="284353"/>
            </a:xfrm>
            <a:custGeom>
              <a:avLst/>
              <a:gdLst>
                <a:gd name="T0" fmla="*/ 260 w 282"/>
                <a:gd name="T1" fmla="*/ 357 h 384"/>
                <a:gd name="T2" fmla="*/ 260 w 282"/>
                <a:gd name="T3" fmla="*/ 373 h 384"/>
                <a:gd name="T4" fmla="*/ 280 w 282"/>
                <a:gd name="T5" fmla="*/ 384 h 384"/>
                <a:gd name="T6" fmla="*/ 282 w 282"/>
                <a:gd name="T7" fmla="*/ 357 h 384"/>
                <a:gd name="T8" fmla="*/ 136 w 282"/>
                <a:gd name="T9" fmla="*/ 173 h 384"/>
                <a:gd name="T10" fmla="*/ 131 w 282"/>
                <a:gd name="T11" fmla="*/ 172 h 384"/>
                <a:gd name="T12" fmla="*/ 131 w 282"/>
                <a:gd name="T13" fmla="*/ 97 h 384"/>
                <a:gd name="T14" fmla="*/ 176 w 282"/>
                <a:gd name="T15" fmla="*/ 97 h 384"/>
                <a:gd name="T16" fmla="*/ 182 w 282"/>
                <a:gd name="T17" fmla="*/ 93 h 384"/>
                <a:gd name="T18" fmla="*/ 180 w 282"/>
                <a:gd name="T19" fmla="*/ 87 h 384"/>
                <a:gd name="T20" fmla="*/ 96 w 282"/>
                <a:gd name="T21" fmla="*/ 3 h 384"/>
                <a:gd name="T22" fmla="*/ 86 w 282"/>
                <a:gd name="T23" fmla="*/ 3 h 384"/>
                <a:gd name="T24" fmla="*/ 2 w 282"/>
                <a:gd name="T25" fmla="*/ 87 h 384"/>
                <a:gd name="T26" fmla="*/ 1 w 282"/>
                <a:gd name="T27" fmla="*/ 93 h 384"/>
                <a:gd name="T28" fmla="*/ 6 w 282"/>
                <a:gd name="T29" fmla="*/ 97 h 384"/>
                <a:gd name="T30" fmla="*/ 54 w 282"/>
                <a:gd name="T31" fmla="*/ 97 h 384"/>
                <a:gd name="T32" fmla="*/ 54 w 282"/>
                <a:gd name="T33" fmla="*/ 194 h 384"/>
                <a:gd name="T34" fmla="*/ 92 w 282"/>
                <a:gd name="T35" fmla="*/ 189 h 384"/>
                <a:gd name="T36" fmla="*/ 260 w 282"/>
                <a:gd name="T3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384">
                  <a:moveTo>
                    <a:pt x="260" y="357"/>
                  </a:moveTo>
                  <a:cubicBezTo>
                    <a:pt x="260" y="362"/>
                    <a:pt x="260" y="367"/>
                    <a:pt x="260" y="373"/>
                  </a:cubicBezTo>
                  <a:cubicBezTo>
                    <a:pt x="280" y="384"/>
                    <a:pt x="280" y="384"/>
                    <a:pt x="280" y="384"/>
                  </a:cubicBezTo>
                  <a:cubicBezTo>
                    <a:pt x="281" y="374"/>
                    <a:pt x="282" y="365"/>
                    <a:pt x="282" y="357"/>
                  </a:cubicBezTo>
                  <a:cubicBezTo>
                    <a:pt x="282" y="269"/>
                    <a:pt x="222" y="193"/>
                    <a:pt x="136" y="173"/>
                  </a:cubicBezTo>
                  <a:cubicBezTo>
                    <a:pt x="131" y="172"/>
                    <a:pt x="131" y="172"/>
                    <a:pt x="131" y="172"/>
                  </a:cubicBezTo>
                  <a:cubicBezTo>
                    <a:pt x="131" y="97"/>
                    <a:pt x="131" y="97"/>
                    <a:pt x="131" y="97"/>
                  </a:cubicBezTo>
                  <a:cubicBezTo>
                    <a:pt x="176" y="97"/>
                    <a:pt x="176" y="97"/>
                    <a:pt x="176" y="97"/>
                  </a:cubicBezTo>
                  <a:cubicBezTo>
                    <a:pt x="180" y="97"/>
                    <a:pt x="181" y="94"/>
                    <a:pt x="182" y="93"/>
                  </a:cubicBezTo>
                  <a:cubicBezTo>
                    <a:pt x="182" y="92"/>
                    <a:pt x="183" y="89"/>
                    <a:pt x="180" y="87"/>
                  </a:cubicBezTo>
                  <a:cubicBezTo>
                    <a:pt x="96" y="3"/>
                    <a:pt x="96" y="3"/>
                    <a:pt x="96" y="3"/>
                  </a:cubicBezTo>
                  <a:cubicBezTo>
                    <a:pt x="94" y="0"/>
                    <a:pt x="89" y="0"/>
                    <a:pt x="86" y="3"/>
                  </a:cubicBezTo>
                  <a:cubicBezTo>
                    <a:pt x="2" y="87"/>
                    <a:pt x="2" y="87"/>
                    <a:pt x="2" y="87"/>
                  </a:cubicBezTo>
                  <a:cubicBezTo>
                    <a:pt x="0" y="89"/>
                    <a:pt x="0" y="92"/>
                    <a:pt x="1" y="93"/>
                  </a:cubicBezTo>
                  <a:cubicBezTo>
                    <a:pt x="1" y="94"/>
                    <a:pt x="2" y="97"/>
                    <a:pt x="6" y="97"/>
                  </a:cubicBezTo>
                  <a:cubicBezTo>
                    <a:pt x="54" y="97"/>
                    <a:pt x="54" y="97"/>
                    <a:pt x="54" y="97"/>
                  </a:cubicBezTo>
                  <a:cubicBezTo>
                    <a:pt x="54" y="194"/>
                    <a:pt x="54" y="194"/>
                    <a:pt x="54" y="194"/>
                  </a:cubicBezTo>
                  <a:cubicBezTo>
                    <a:pt x="66" y="191"/>
                    <a:pt x="79" y="189"/>
                    <a:pt x="92" y="189"/>
                  </a:cubicBezTo>
                  <a:cubicBezTo>
                    <a:pt x="185" y="189"/>
                    <a:pt x="260" y="265"/>
                    <a:pt x="260"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Oval 8">
              <a:extLst>
                <a:ext uri="{FF2B5EF4-FFF2-40B4-BE49-F238E27FC236}">
                  <a16:creationId xmlns:a16="http://schemas.microsoft.com/office/drawing/2014/main" id="{10D830F0-34EE-EA68-18BA-FB908F5E772D}"/>
                </a:ext>
              </a:extLst>
            </p:cNvPr>
            <p:cNvSpPr>
              <a:spLocks noChangeArrowheads="1"/>
            </p:cNvSpPr>
            <p:nvPr/>
          </p:nvSpPr>
          <p:spPr bwMode="auto">
            <a:xfrm>
              <a:off x="9324709" y="2392717"/>
              <a:ext cx="93038" cy="917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7" name="Text Placeholder 5">
            <a:extLst>
              <a:ext uri="{FF2B5EF4-FFF2-40B4-BE49-F238E27FC236}">
                <a16:creationId xmlns:a16="http://schemas.microsoft.com/office/drawing/2014/main" id="{360910A6-C243-C539-3752-510BB65BEC28}"/>
              </a:ext>
            </a:extLst>
          </p:cNvPr>
          <p:cNvSpPr txBox="1">
            <a:spLocks/>
          </p:cNvSpPr>
          <p:nvPr/>
        </p:nvSpPr>
        <p:spPr>
          <a:xfrm>
            <a:off x="8673622" y="1823947"/>
            <a:ext cx="2577583"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Unlock business value with</a:t>
            </a:r>
            <a:br>
              <a:rPr kumimoji="0" lang="en-US" sz="16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br>
            <a:r>
              <a:rPr kumimoji="0" lang="en-US" sz="16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new experiences</a:t>
            </a:r>
          </a:p>
        </p:txBody>
      </p:sp>
      <p:grpSp>
        <p:nvGrpSpPr>
          <p:cNvPr id="78" name="manage" descr="manage, cloud-based hardware, security">
            <a:extLst>
              <a:ext uri="{FF2B5EF4-FFF2-40B4-BE49-F238E27FC236}">
                <a16:creationId xmlns:a16="http://schemas.microsoft.com/office/drawing/2014/main" id="{D7824C93-196E-92B8-4531-92EAFB0FCF97}"/>
              </a:ext>
            </a:extLst>
          </p:cNvPr>
          <p:cNvGrpSpPr/>
          <p:nvPr/>
        </p:nvGrpSpPr>
        <p:grpSpPr>
          <a:xfrm>
            <a:off x="7862200" y="1705382"/>
            <a:ext cx="612208" cy="605483"/>
            <a:chOff x="4478654" y="5669797"/>
            <a:chExt cx="398146" cy="398144"/>
          </a:xfrm>
          <a:solidFill>
            <a:schemeClr val="tx1"/>
          </a:solidFill>
        </p:grpSpPr>
        <p:sp>
          <p:nvSpPr>
            <p:cNvPr id="79" name="Freeform: Shape 78">
              <a:extLst>
                <a:ext uri="{FF2B5EF4-FFF2-40B4-BE49-F238E27FC236}">
                  <a16:creationId xmlns:a16="http://schemas.microsoft.com/office/drawing/2014/main" id="{EF5EA7DF-4432-AB5B-B661-753C478A8B52}"/>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grp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i="0" u="none" strike="noStrike" kern="1200" normalizeH="0" baseline="0" noProof="0">
                <a:ln w="0"/>
                <a:effectLst>
                  <a:outerShdw blurRad="38100" dist="19050" dir="2700000" algn="tl" rotWithShape="0">
                    <a:schemeClr val="dk1">
                      <a:alpha val="40000"/>
                    </a:schemeClr>
                  </a:outerShdw>
                </a:effectLst>
                <a:uLnTx/>
                <a:uFillTx/>
                <a:latin typeface="Segoe UI"/>
                <a:ea typeface="+mn-ea"/>
                <a:cs typeface="+mn-cs"/>
              </a:endParaRPr>
            </a:p>
          </p:txBody>
        </p:sp>
        <p:sp>
          <p:nvSpPr>
            <p:cNvPr id="80" name="Freeform: Shape 79">
              <a:extLst>
                <a:ext uri="{FF2B5EF4-FFF2-40B4-BE49-F238E27FC236}">
                  <a16:creationId xmlns:a16="http://schemas.microsoft.com/office/drawing/2014/main" id="{24B825B1-CFDD-A9F5-FD8C-FFAD91D95B8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grp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i="0" u="none" strike="noStrike" kern="1200" normalizeH="0" baseline="0" noProof="0">
                <a:ln w="0"/>
                <a:effectLst>
                  <a:outerShdw blurRad="38100" dist="19050" dir="2700000" algn="tl" rotWithShape="0">
                    <a:schemeClr val="dk1">
                      <a:alpha val="40000"/>
                    </a:schemeClr>
                  </a:outerShdw>
                </a:effectLst>
                <a:uLnTx/>
                <a:uFillTx/>
                <a:latin typeface="Segoe UI"/>
                <a:ea typeface="+mn-ea"/>
                <a:cs typeface="+mn-cs"/>
              </a:endParaRPr>
            </a:p>
          </p:txBody>
        </p:sp>
        <p:sp>
          <p:nvSpPr>
            <p:cNvPr id="81" name="Freeform: Shape 80">
              <a:extLst>
                <a:ext uri="{FF2B5EF4-FFF2-40B4-BE49-F238E27FC236}">
                  <a16:creationId xmlns:a16="http://schemas.microsoft.com/office/drawing/2014/main" id="{A48F795C-FE9E-D47F-092F-A48A45728C42}"/>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grp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i="0" u="none" strike="noStrike" kern="1200" normalizeH="0" baseline="0" noProof="0">
                <a:ln w="0"/>
                <a:effectLst>
                  <a:outerShdw blurRad="38100" dist="19050" dir="2700000" algn="tl" rotWithShape="0">
                    <a:schemeClr val="dk1">
                      <a:alpha val="40000"/>
                    </a:schemeClr>
                  </a:outerShdw>
                </a:effectLst>
                <a:uLnTx/>
                <a:uFillTx/>
                <a:latin typeface="Segoe UI"/>
                <a:ea typeface="+mn-ea"/>
                <a:cs typeface="+mn-cs"/>
              </a:endParaRPr>
            </a:p>
          </p:txBody>
        </p:sp>
        <p:sp>
          <p:nvSpPr>
            <p:cNvPr id="82" name="Freeform: Shape 81">
              <a:extLst>
                <a:ext uri="{FF2B5EF4-FFF2-40B4-BE49-F238E27FC236}">
                  <a16:creationId xmlns:a16="http://schemas.microsoft.com/office/drawing/2014/main" id="{AA63C4D9-F97D-EABE-39DD-CA1B4754838B}"/>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grp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i="0" u="none" strike="noStrike" kern="1200" normalizeH="0" baseline="0" noProof="0">
                <a:ln w="0"/>
                <a:effectLst>
                  <a:outerShdw blurRad="38100" dist="19050" dir="2700000" algn="tl" rotWithShape="0">
                    <a:schemeClr val="dk1">
                      <a:alpha val="40000"/>
                    </a:schemeClr>
                  </a:outerShdw>
                </a:effectLst>
                <a:uLnTx/>
                <a:uFillTx/>
                <a:latin typeface="Segoe UI"/>
                <a:ea typeface="+mn-ea"/>
                <a:cs typeface="+mn-cs"/>
              </a:endParaRPr>
            </a:p>
          </p:txBody>
        </p:sp>
        <p:sp>
          <p:nvSpPr>
            <p:cNvPr id="83" name="Freeform: Shape 82">
              <a:extLst>
                <a:ext uri="{FF2B5EF4-FFF2-40B4-BE49-F238E27FC236}">
                  <a16:creationId xmlns:a16="http://schemas.microsoft.com/office/drawing/2014/main" id="{62B036B3-39F9-C5BA-E7B2-8A136B458F69}"/>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grp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i="0" u="none" strike="noStrike" kern="1200" normalizeH="0" baseline="0" noProof="0">
                <a:ln w="0"/>
                <a:effectLst>
                  <a:outerShdw blurRad="38100" dist="19050" dir="2700000" algn="tl" rotWithShape="0">
                    <a:schemeClr val="dk1">
                      <a:alpha val="40000"/>
                    </a:schemeClr>
                  </a:outerShdw>
                </a:effectLst>
                <a:uLnTx/>
                <a:uFillTx/>
                <a:latin typeface="Segoe UI"/>
                <a:ea typeface="+mn-ea"/>
                <a:cs typeface="+mn-cs"/>
              </a:endParaRPr>
            </a:p>
          </p:txBody>
        </p:sp>
        <p:sp>
          <p:nvSpPr>
            <p:cNvPr id="84" name="Freeform: Shape 83">
              <a:extLst>
                <a:ext uri="{FF2B5EF4-FFF2-40B4-BE49-F238E27FC236}">
                  <a16:creationId xmlns:a16="http://schemas.microsoft.com/office/drawing/2014/main" id="{A5825794-5A7D-0AFC-B575-5DC18383AFDB}"/>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grp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i="0" u="none" strike="noStrike" kern="1200" normalizeH="0" baseline="0" noProof="0">
                <a:ln w="0"/>
                <a:effectLst>
                  <a:outerShdw blurRad="38100" dist="19050" dir="2700000" algn="tl" rotWithShape="0">
                    <a:schemeClr val="dk1">
                      <a:alpha val="40000"/>
                    </a:schemeClr>
                  </a:outerShdw>
                </a:effectLst>
                <a:uLnTx/>
                <a:uFillTx/>
                <a:latin typeface="Segoe UI"/>
                <a:ea typeface="+mn-ea"/>
                <a:cs typeface="+mn-cs"/>
              </a:endParaRPr>
            </a:p>
          </p:txBody>
        </p:sp>
        <p:sp>
          <p:nvSpPr>
            <p:cNvPr id="85" name="Freeform: Shape 84">
              <a:extLst>
                <a:ext uri="{FF2B5EF4-FFF2-40B4-BE49-F238E27FC236}">
                  <a16:creationId xmlns:a16="http://schemas.microsoft.com/office/drawing/2014/main" id="{778333C3-9B97-B146-4EAA-3CEF3D833FF4}"/>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grp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i="0" u="none" strike="noStrike" kern="1200" normalizeH="0" baseline="0" noProof="0">
                <a:ln w="0"/>
                <a:effectLst>
                  <a:outerShdw blurRad="38100" dist="19050" dir="2700000" algn="tl" rotWithShape="0">
                    <a:schemeClr val="dk1">
                      <a:alpha val="40000"/>
                    </a:schemeClr>
                  </a:outerShdw>
                </a:effectLst>
                <a:uLnTx/>
                <a:uFillTx/>
                <a:latin typeface="Segoe UI"/>
                <a:ea typeface="+mn-ea"/>
                <a:cs typeface="+mn-cs"/>
              </a:endParaRPr>
            </a:p>
          </p:txBody>
        </p:sp>
        <p:sp>
          <p:nvSpPr>
            <p:cNvPr id="86" name="Freeform: Shape 85">
              <a:extLst>
                <a:ext uri="{FF2B5EF4-FFF2-40B4-BE49-F238E27FC236}">
                  <a16:creationId xmlns:a16="http://schemas.microsoft.com/office/drawing/2014/main" id="{FADF6ECE-F3A6-6CD2-02DC-2DE974AF1CF1}"/>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grp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i="0" u="none" strike="noStrike" kern="1200" normalizeH="0" baseline="0" noProof="0">
                <a:ln w="0"/>
                <a:effectLst>
                  <a:outerShdw blurRad="38100" dist="19050" dir="2700000" algn="tl" rotWithShape="0">
                    <a:schemeClr val="dk1">
                      <a:alpha val="40000"/>
                    </a:schemeClr>
                  </a:outerShdw>
                </a:effectLst>
                <a:uLnTx/>
                <a:uFillTx/>
                <a:latin typeface="Segoe UI"/>
                <a:ea typeface="+mn-ea"/>
                <a:cs typeface="+mn-cs"/>
              </a:endParaRPr>
            </a:p>
          </p:txBody>
        </p:sp>
        <p:sp>
          <p:nvSpPr>
            <p:cNvPr id="87" name="Freeform: Shape 86">
              <a:extLst>
                <a:ext uri="{FF2B5EF4-FFF2-40B4-BE49-F238E27FC236}">
                  <a16:creationId xmlns:a16="http://schemas.microsoft.com/office/drawing/2014/main" id="{250CCA1D-0D8F-F6A9-CA3C-95E0CBD62185}"/>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grp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i="0" u="none" strike="noStrike" kern="1200" normalizeH="0" baseline="0" noProof="0">
                <a:ln w="0"/>
                <a:effectLst>
                  <a:outerShdw blurRad="38100" dist="19050" dir="2700000" algn="tl" rotWithShape="0">
                    <a:schemeClr val="dk1">
                      <a:alpha val="40000"/>
                    </a:schemeClr>
                  </a:outerShdw>
                </a:effectLst>
                <a:uLnTx/>
                <a:uFillTx/>
                <a:latin typeface="Segoe UI"/>
                <a:ea typeface="+mn-ea"/>
                <a:cs typeface="+mn-cs"/>
              </a:endParaRPr>
            </a:p>
          </p:txBody>
        </p:sp>
        <p:sp>
          <p:nvSpPr>
            <p:cNvPr id="88" name="Freeform: Shape 87">
              <a:extLst>
                <a:ext uri="{FF2B5EF4-FFF2-40B4-BE49-F238E27FC236}">
                  <a16:creationId xmlns:a16="http://schemas.microsoft.com/office/drawing/2014/main" id="{AAA3CB2B-72A4-9BC3-1CAA-B1AF321F1928}"/>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grp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i="0" u="none" strike="noStrike" kern="1200" normalizeH="0" baseline="0" noProof="0">
                <a:ln w="0"/>
                <a:effectLst>
                  <a:outerShdw blurRad="38100" dist="19050" dir="2700000" algn="tl" rotWithShape="0">
                    <a:schemeClr val="dk1">
                      <a:alpha val="40000"/>
                    </a:schemeClr>
                  </a:outerShdw>
                </a:effectLst>
                <a:uLnTx/>
                <a:uFillTx/>
                <a:latin typeface="Segoe UI"/>
                <a:ea typeface="+mn-ea"/>
                <a:cs typeface="+mn-cs"/>
              </a:endParaRPr>
            </a:p>
          </p:txBody>
        </p:sp>
        <p:sp>
          <p:nvSpPr>
            <p:cNvPr id="89" name="Freeform: Shape 88">
              <a:extLst>
                <a:ext uri="{FF2B5EF4-FFF2-40B4-BE49-F238E27FC236}">
                  <a16:creationId xmlns:a16="http://schemas.microsoft.com/office/drawing/2014/main" id="{7DC9AA44-EF7C-D374-77B8-55BB44FE23AA}"/>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grp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i="0" u="none" strike="noStrike" kern="1200" normalizeH="0" baseline="0" noProof="0">
                <a:ln w="0"/>
                <a:effectLst>
                  <a:outerShdw blurRad="38100" dist="19050" dir="2700000" algn="tl" rotWithShape="0">
                    <a:schemeClr val="dk1">
                      <a:alpha val="40000"/>
                    </a:schemeClr>
                  </a:outerShdw>
                </a:effectLst>
                <a:uLnTx/>
                <a:uFillTx/>
                <a:latin typeface="Segoe UI"/>
                <a:ea typeface="+mn-ea"/>
                <a:cs typeface="+mn-cs"/>
              </a:endParaRPr>
            </a:p>
          </p:txBody>
        </p:sp>
      </p:grpSp>
      <p:grpSp>
        <p:nvGrpSpPr>
          <p:cNvPr id="90" name="seamless secure access" descr="seamless secure access, key">
            <a:extLst>
              <a:ext uri="{FF2B5EF4-FFF2-40B4-BE49-F238E27FC236}">
                <a16:creationId xmlns:a16="http://schemas.microsoft.com/office/drawing/2014/main" id="{9E595BBF-B0DC-0EA5-DDAB-AC17FA7E6127}"/>
              </a:ext>
            </a:extLst>
          </p:cNvPr>
          <p:cNvGrpSpPr>
            <a:grpSpLocks noChangeAspect="1"/>
          </p:cNvGrpSpPr>
          <p:nvPr/>
        </p:nvGrpSpPr>
        <p:grpSpPr bwMode="auto">
          <a:xfrm>
            <a:off x="7951428" y="3719752"/>
            <a:ext cx="496147" cy="497331"/>
            <a:chOff x="5188" y="3575"/>
            <a:chExt cx="296" cy="300"/>
          </a:xfrm>
          <a:solidFill>
            <a:schemeClr val="bg1"/>
          </a:solidFill>
        </p:grpSpPr>
        <p:sp>
          <p:nvSpPr>
            <p:cNvPr id="91" name="AutoShape 146">
              <a:extLst>
                <a:ext uri="{FF2B5EF4-FFF2-40B4-BE49-F238E27FC236}">
                  <a16:creationId xmlns:a16="http://schemas.microsoft.com/office/drawing/2014/main" id="{21E84E51-7276-2357-565E-895CADE31632}"/>
                </a:ext>
              </a:extLst>
            </p:cNvPr>
            <p:cNvSpPr>
              <a:spLocks noChangeAspect="1" noChangeArrowheads="1" noTextEdit="1"/>
            </p:cNvSpPr>
            <p:nvPr/>
          </p:nvSpPr>
          <p:spPr bwMode="auto">
            <a:xfrm>
              <a:off x="5188" y="3575"/>
              <a:ext cx="296" cy="300"/>
            </a:xfrm>
            <a:prstGeom prst="rect">
              <a:avLst/>
            </a:prstGeom>
            <a:grpFill/>
            <a:ln w="222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148">
              <a:extLst>
                <a:ext uri="{FF2B5EF4-FFF2-40B4-BE49-F238E27FC236}">
                  <a16:creationId xmlns:a16="http://schemas.microsoft.com/office/drawing/2014/main" id="{85AA9124-C8B2-9830-7722-C35F4C1391C2}"/>
                </a:ext>
              </a:extLst>
            </p:cNvPr>
            <p:cNvSpPr>
              <a:spLocks noEditPoints="1"/>
            </p:cNvSpPr>
            <p:nvPr/>
          </p:nvSpPr>
          <p:spPr bwMode="auto">
            <a:xfrm>
              <a:off x="5183" y="3670"/>
              <a:ext cx="290" cy="110"/>
            </a:xfrm>
            <a:custGeom>
              <a:avLst/>
              <a:gdLst>
                <a:gd name="T0" fmla="*/ 185 w 185"/>
                <a:gd name="T1" fmla="*/ 30 h 70"/>
                <a:gd name="T2" fmla="*/ 73 w 185"/>
                <a:gd name="T3" fmla="*/ 30 h 70"/>
                <a:gd name="T4" fmla="*/ 63 w 185"/>
                <a:gd name="T5" fmla="*/ 10 h 70"/>
                <a:gd name="T6" fmla="*/ 38 w 185"/>
                <a:gd name="T7" fmla="*/ 0 h 70"/>
                <a:gd name="T8" fmla="*/ 13 w 185"/>
                <a:gd name="T9" fmla="*/ 10 h 70"/>
                <a:gd name="T10" fmla="*/ 13 w 185"/>
                <a:gd name="T11" fmla="*/ 60 h 70"/>
                <a:gd name="T12" fmla="*/ 38 w 185"/>
                <a:gd name="T13" fmla="*/ 70 h 70"/>
                <a:gd name="T14" fmla="*/ 63 w 185"/>
                <a:gd name="T15" fmla="*/ 60 h 70"/>
                <a:gd name="T16" fmla="*/ 73 w 185"/>
                <a:gd name="T17" fmla="*/ 40 h 70"/>
                <a:gd name="T18" fmla="*/ 145 w 185"/>
                <a:gd name="T19" fmla="*/ 40 h 70"/>
                <a:gd name="T20" fmla="*/ 145 w 185"/>
                <a:gd name="T21" fmla="*/ 54 h 70"/>
                <a:gd name="T22" fmla="*/ 175 w 185"/>
                <a:gd name="T23" fmla="*/ 54 h 70"/>
                <a:gd name="T24" fmla="*/ 175 w 185"/>
                <a:gd name="T25" fmla="*/ 40 h 70"/>
                <a:gd name="T26" fmla="*/ 185 w 185"/>
                <a:gd name="T27" fmla="*/ 40 h 70"/>
                <a:gd name="T28" fmla="*/ 185 w 185"/>
                <a:gd name="T29" fmla="*/ 30 h 70"/>
                <a:gd name="T30" fmla="*/ 56 w 185"/>
                <a:gd name="T31" fmla="*/ 53 h 70"/>
                <a:gd name="T32" fmla="*/ 38 w 185"/>
                <a:gd name="T33" fmla="*/ 60 h 70"/>
                <a:gd name="T34" fmla="*/ 21 w 185"/>
                <a:gd name="T35" fmla="*/ 53 h 70"/>
                <a:gd name="T36" fmla="*/ 21 w 185"/>
                <a:gd name="T37" fmla="*/ 17 h 70"/>
                <a:gd name="T38" fmla="*/ 38 w 185"/>
                <a:gd name="T39" fmla="*/ 10 h 70"/>
                <a:gd name="T40" fmla="*/ 56 w 185"/>
                <a:gd name="T41" fmla="*/ 17 h 70"/>
                <a:gd name="T42" fmla="*/ 64 w 185"/>
                <a:gd name="T43" fmla="*/ 35 h 70"/>
                <a:gd name="T44" fmla="*/ 56 w 185"/>
                <a:gd name="T45"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5" h="70">
                  <a:moveTo>
                    <a:pt x="185" y="30"/>
                  </a:moveTo>
                  <a:cubicBezTo>
                    <a:pt x="73" y="30"/>
                    <a:pt x="73" y="30"/>
                    <a:pt x="73" y="30"/>
                  </a:cubicBezTo>
                  <a:cubicBezTo>
                    <a:pt x="72" y="23"/>
                    <a:pt x="69" y="16"/>
                    <a:pt x="63" y="10"/>
                  </a:cubicBezTo>
                  <a:cubicBezTo>
                    <a:pt x="56" y="3"/>
                    <a:pt x="47" y="0"/>
                    <a:pt x="38" y="0"/>
                  </a:cubicBezTo>
                  <a:cubicBezTo>
                    <a:pt x="29" y="0"/>
                    <a:pt x="20" y="3"/>
                    <a:pt x="13" y="10"/>
                  </a:cubicBezTo>
                  <a:cubicBezTo>
                    <a:pt x="0" y="24"/>
                    <a:pt x="0" y="46"/>
                    <a:pt x="13" y="60"/>
                  </a:cubicBezTo>
                  <a:cubicBezTo>
                    <a:pt x="20" y="67"/>
                    <a:pt x="29" y="70"/>
                    <a:pt x="38" y="70"/>
                  </a:cubicBezTo>
                  <a:cubicBezTo>
                    <a:pt x="47" y="70"/>
                    <a:pt x="56" y="67"/>
                    <a:pt x="63" y="60"/>
                  </a:cubicBezTo>
                  <a:cubicBezTo>
                    <a:pt x="69" y="54"/>
                    <a:pt x="72" y="47"/>
                    <a:pt x="73" y="40"/>
                  </a:cubicBezTo>
                  <a:cubicBezTo>
                    <a:pt x="145" y="40"/>
                    <a:pt x="145" y="40"/>
                    <a:pt x="145" y="40"/>
                  </a:cubicBezTo>
                  <a:cubicBezTo>
                    <a:pt x="145" y="54"/>
                    <a:pt x="145" y="54"/>
                    <a:pt x="145" y="54"/>
                  </a:cubicBezTo>
                  <a:cubicBezTo>
                    <a:pt x="175" y="54"/>
                    <a:pt x="175" y="54"/>
                    <a:pt x="175" y="54"/>
                  </a:cubicBezTo>
                  <a:cubicBezTo>
                    <a:pt x="175" y="40"/>
                    <a:pt x="175" y="40"/>
                    <a:pt x="175" y="40"/>
                  </a:cubicBezTo>
                  <a:cubicBezTo>
                    <a:pt x="185" y="40"/>
                    <a:pt x="185" y="40"/>
                    <a:pt x="185" y="40"/>
                  </a:cubicBezTo>
                  <a:lnTo>
                    <a:pt x="185" y="30"/>
                  </a:lnTo>
                  <a:close/>
                  <a:moveTo>
                    <a:pt x="56" y="53"/>
                  </a:moveTo>
                  <a:cubicBezTo>
                    <a:pt x="52" y="58"/>
                    <a:pt x="45" y="60"/>
                    <a:pt x="38" y="60"/>
                  </a:cubicBezTo>
                  <a:cubicBezTo>
                    <a:pt x="32" y="60"/>
                    <a:pt x="25" y="58"/>
                    <a:pt x="21" y="53"/>
                  </a:cubicBezTo>
                  <a:cubicBezTo>
                    <a:pt x="11" y="43"/>
                    <a:pt x="11" y="27"/>
                    <a:pt x="21" y="17"/>
                  </a:cubicBezTo>
                  <a:cubicBezTo>
                    <a:pt x="25" y="12"/>
                    <a:pt x="32" y="10"/>
                    <a:pt x="38" y="10"/>
                  </a:cubicBezTo>
                  <a:cubicBezTo>
                    <a:pt x="45" y="10"/>
                    <a:pt x="51" y="12"/>
                    <a:pt x="56" y="17"/>
                  </a:cubicBezTo>
                  <a:cubicBezTo>
                    <a:pt x="61" y="22"/>
                    <a:pt x="64" y="28"/>
                    <a:pt x="64" y="35"/>
                  </a:cubicBezTo>
                  <a:cubicBezTo>
                    <a:pt x="64" y="42"/>
                    <a:pt x="61" y="48"/>
                    <a:pt x="56" y="53"/>
                  </a:cubicBezTo>
                  <a:close/>
                </a:path>
              </a:pathLst>
            </a:custGeom>
            <a:grpFill/>
            <a:ln w="222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49">
              <a:extLst>
                <a:ext uri="{FF2B5EF4-FFF2-40B4-BE49-F238E27FC236}">
                  <a16:creationId xmlns:a16="http://schemas.microsoft.com/office/drawing/2014/main" id="{05B15427-EFBA-698C-2649-15015AE948D3}"/>
                </a:ext>
              </a:extLst>
            </p:cNvPr>
            <p:cNvSpPr>
              <a:spLocks/>
            </p:cNvSpPr>
            <p:nvPr/>
          </p:nvSpPr>
          <p:spPr bwMode="auto">
            <a:xfrm>
              <a:off x="5190" y="3577"/>
              <a:ext cx="292" cy="78"/>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grpFill/>
            <a:ln w="222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150">
              <a:extLst>
                <a:ext uri="{FF2B5EF4-FFF2-40B4-BE49-F238E27FC236}">
                  <a16:creationId xmlns:a16="http://schemas.microsoft.com/office/drawing/2014/main" id="{DD75BF27-48AF-AA86-9A47-9E2B48F96A2F}"/>
                </a:ext>
              </a:extLst>
            </p:cNvPr>
            <p:cNvSpPr>
              <a:spLocks/>
            </p:cNvSpPr>
            <p:nvPr/>
          </p:nvSpPr>
          <p:spPr bwMode="auto">
            <a:xfrm>
              <a:off x="5190" y="3797"/>
              <a:ext cx="292" cy="78"/>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grpFill/>
            <a:ln w="222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0" name="Picture 2" descr="See the source image">
            <a:extLst>
              <a:ext uri="{FF2B5EF4-FFF2-40B4-BE49-F238E27FC236}">
                <a16:creationId xmlns:a16="http://schemas.microsoft.com/office/drawing/2014/main" id="{88A40451-6FED-4E78-C146-23AE9C8AED11}"/>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2111968" y="2692811"/>
            <a:ext cx="906505" cy="62778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F09ACBA4-F659-66B1-1A8D-B6D996C2891F}"/>
              </a:ext>
            </a:extLst>
          </p:cNvPr>
          <p:cNvPicPr>
            <a:picLocks noChangeAspect="1"/>
          </p:cNvPicPr>
          <p:nvPr/>
        </p:nvPicPr>
        <p:blipFill>
          <a:blip r:embed="rId9"/>
          <a:stretch>
            <a:fillRect/>
          </a:stretch>
        </p:blipFill>
        <p:spPr>
          <a:xfrm>
            <a:off x="4623683" y="2680421"/>
            <a:ext cx="519577" cy="519577"/>
          </a:xfrm>
          <a:prstGeom prst="rect">
            <a:avLst/>
          </a:prstGeom>
        </p:spPr>
      </p:pic>
      <p:cxnSp>
        <p:nvCxnSpPr>
          <p:cNvPr id="23" name="Straight Connector 22">
            <a:extLst>
              <a:ext uri="{FF2B5EF4-FFF2-40B4-BE49-F238E27FC236}">
                <a16:creationId xmlns:a16="http://schemas.microsoft.com/office/drawing/2014/main" id="{0CD2801B-C67A-BE56-3B63-2ED753DF098D}"/>
              </a:ext>
              <a:ext uri="{C183D7F6-B498-43B3-948B-1728B52AA6E4}">
                <adec:decorative xmlns:adec="http://schemas.microsoft.com/office/drawing/2017/decorative" val="1"/>
              </a:ext>
            </a:extLst>
          </p:cNvPr>
          <p:cNvCxnSpPr/>
          <p:nvPr/>
        </p:nvCxnSpPr>
        <p:spPr>
          <a:xfrm>
            <a:off x="584800" y="450747"/>
            <a:ext cx="0" cy="345455"/>
          </a:xfrm>
          <a:prstGeom prst="line">
            <a:avLst/>
          </a:prstGeom>
          <a:ln w="57150">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8889927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588263" y="334017"/>
            <a:ext cx="11018520" cy="492443"/>
          </a:xfrm>
        </p:spPr>
        <p:txBody>
          <a:bodyPr/>
          <a:lstStyle/>
          <a:p>
            <a:pPr algn="ctr"/>
            <a:r>
              <a:rPr lang="en-US" sz="3200" dirty="0"/>
              <a:t>Azure AI landscape</a:t>
            </a:r>
          </a:p>
        </p:txBody>
      </p:sp>
      <p:grpSp>
        <p:nvGrpSpPr>
          <p:cNvPr id="2" name="Group 1">
            <a:extLst>
              <a:ext uri="{FF2B5EF4-FFF2-40B4-BE49-F238E27FC236}">
                <a16:creationId xmlns:a16="http://schemas.microsoft.com/office/drawing/2014/main" id="{F6DDFE28-5932-B621-A01F-EFF1D05F270E}"/>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123735" y="1257017"/>
              <a:ext cx="1419665" cy="52178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995087" y="1210279"/>
              <a:ext cx="1381636" cy="6076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a:extLst>
              <a:ext uri="{FF2B5EF4-FFF2-40B4-BE49-F238E27FC236}">
                <a16:creationId xmlns:a16="http://schemas.microsoft.com/office/drawing/2014/main" id="{15140C14-5D40-6667-E5EA-23DE65700B5E}"/>
              </a:ext>
            </a:extLst>
          </p:cNvPr>
          <p:cNvGrpSpPr>
            <a:grpSpLocks noChangeAspect="1"/>
          </p:cNvGrpSpPr>
          <p:nvPr/>
        </p:nvGrpSpPr>
        <p:grpSpPr>
          <a:xfrm>
            <a:off x="6342483" y="4453057"/>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223575" y="5002003"/>
            <a:ext cx="103073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Segoe UI"/>
                <a:ea typeface="+mn-ea"/>
                <a:cs typeface="+mn-cs"/>
              </a:rPr>
              <a:t>OpenAI</a:t>
            </a:r>
            <a:r>
              <a:rPr kumimoji="0" lang="en-US" sz="1200" b="0" i="0" u="none" strike="noStrike" kern="0" cap="none" spc="0" normalizeH="0" baseline="0" noProof="0">
                <a:ln>
                  <a:noFill/>
                </a:ln>
                <a:solidFill>
                  <a:srgbClr val="FFFFFF"/>
                </a:solidFill>
                <a:effectLst/>
                <a:uLnTx/>
                <a:uFillTx/>
                <a:latin typeface="Segoe UI"/>
                <a:ea typeface="+mn-ea"/>
                <a:cs typeface="+mn-cs"/>
              </a:rPr>
              <a:t> Service</a:t>
            </a:r>
          </a:p>
        </p:txBody>
      </p:sp>
      <p:pic>
        <p:nvPicPr>
          <p:cNvPr id="303" name="2F358329-2C19-4FBA-B51C-51CE75BE790F">
            <a:extLst>
              <a:ext uri="{FF2B5EF4-FFF2-40B4-BE49-F238E27FC236}">
                <a16:creationId xmlns:a16="http://schemas.microsoft.com/office/drawing/2014/main" id="{AEA0DD43-AF5C-7D54-5ACD-865AFF374CC0}"/>
              </a:ext>
            </a:extLst>
          </p:cNvPr>
          <p:cNvPicPr>
            <a:picLocks noChangeAspect="1" noChangeArrowheads="1"/>
          </p:cNvPicPr>
          <p:nvPr/>
        </p:nvPicPr>
        <p:blipFill rotWithShape="1">
          <a:blip r:embed="rId11">
            <a:extLst>
              <a:ext uri="{96DAC541-7B7A-43D3-8B79-37D633B846F1}">
                <asvg:svgBlip xmlns:asvg="http://schemas.microsoft.com/office/drawing/2016/SVG/main" r:embed="rId12"/>
              </a:ext>
            </a:extLst>
          </a:blip>
          <a:srcRect l="-7183" r="-3331"/>
          <a:stretch/>
        </p:blipFill>
        <p:spPr bwMode="auto">
          <a:xfrm>
            <a:off x="9504557" y="4501968"/>
            <a:ext cx="365760" cy="3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Freeform 2">
            <a:extLst>
              <a:ext uri="{FF2B5EF4-FFF2-40B4-BE49-F238E27FC236}">
                <a16:creationId xmlns:a16="http://schemas.microsoft.com/office/drawing/2014/main" id="{637C0297-7B8B-5869-641F-094537676CA2}"/>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a:extLst>
              <a:ext uri="{FF2B5EF4-FFF2-40B4-BE49-F238E27FC236}">
                <a16:creationId xmlns:a16="http://schemas.microsoft.com/office/drawing/2014/main" id="{3C0ED577-AE91-9A7D-571F-D44B1E9A36FC}"/>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39" name="Graphic 238">
            <a:extLst>
              <a:ext uri="{FF2B5EF4-FFF2-40B4-BE49-F238E27FC236}">
                <a16:creationId xmlns:a16="http://schemas.microsoft.com/office/drawing/2014/main" id="{B1F8EAD3-8914-EDB1-34D4-629798C5520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98969" y="3336358"/>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a:extLst>
              <a:ext uri="{FF2B5EF4-FFF2-40B4-BE49-F238E27FC236}">
                <a16:creationId xmlns:a16="http://schemas.microsoft.com/office/drawing/2014/main" id="{C4077C7F-8E35-843B-566A-38BC0CDBCE5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27099"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1" name="Graphic 240">
            <a:extLst>
              <a:ext uri="{FF2B5EF4-FFF2-40B4-BE49-F238E27FC236}">
                <a16:creationId xmlns:a16="http://schemas.microsoft.com/office/drawing/2014/main" id="{4CA26F3A-464F-26F9-647F-1B4924AA1C2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41431" y="3336358"/>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a:extLst>
              <a:ext uri="{FF2B5EF4-FFF2-40B4-BE49-F238E27FC236}">
                <a16:creationId xmlns:a16="http://schemas.microsoft.com/office/drawing/2014/main" id="{53CD5C4D-1A8B-A622-55C1-D9924FF5322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29391" y="3336358"/>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43" name="Graphic 242">
            <a:extLst>
              <a:ext uri="{FF2B5EF4-FFF2-40B4-BE49-F238E27FC236}">
                <a16:creationId xmlns:a16="http://schemas.microsoft.com/office/drawing/2014/main" id="{6512B17B-DBD5-63ED-134E-2364E6102C6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00789" y="3336358"/>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B99CD628-6919-F85E-911B-5F946CB2891C}"/>
              </a:ext>
            </a:extLst>
          </p:cNvPr>
          <p:cNvGrpSpPr/>
          <p:nvPr/>
        </p:nvGrpSpPr>
        <p:grpSpPr>
          <a:xfrm>
            <a:off x="10549343" y="4470832"/>
            <a:ext cx="1057440"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BC5F570D-0172-7721-0F2C-8625FCC4C1D8}"/>
              </a:ext>
            </a:extLst>
          </p:cNvPr>
          <p:cNvGrpSpPr/>
          <p:nvPr/>
        </p:nvGrpSpPr>
        <p:grpSpPr>
          <a:xfrm>
            <a:off x="10655237" y="1720505"/>
            <a:ext cx="596912" cy="687144"/>
            <a:chOff x="10065332" y="1702953"/>
            <a:chExt cx="596912" cy="68714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53860" y="-1838330"/>
                <a:ext cx="394711" cy="394711"/>
              </a:xfrm>
              <a:prstGeom prst="rect">
                <a:avLst/>
              </a:prstGeom>
            </p:spPr>
          </p:pic>
        </p:grpSp>
      </p:grpSp>
      <p:sp>
        <p:nvSpPr>
          <p:cNvPr id="6" name="Frame 5">
            <a:extLst>
              <a:ext uri="{FF2B5EF4-FFF2-40B4-BE49-F238E27FC236}">
                <a16:creationId xmlns:a16="http://schemas.microsoft.com/office/drawing/2014/main" id="{AC822195-AA74-B1C7-9534-34B619CC6F3B}"/>
              </a:ext>
            </a:extLst>
          </p:cNvPr>
          <p:cNvSpPr/>
          <p:nvPr/>
        </p:nvSpPr>
        <p:spPr bwMode="auto">
          <a:xfrm>
            <a:off x="8795366" y="4296047"/>
            <a:ext cx="1792234" cy="1030506"/>
          </a:xfrm>
          <a:prstGeom prst="frame">
            <a:avLst>
              <a:gd name="adj1" fmla="val 9149"/>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pic>
        <p:nvPicPr>
          <p:cNvPr id="5" name="Picture 4">
            <a:extLst>
              <a:ext uri="{FF2B5EF4-FFF2-40B4-BE49-F238E27FC236}">
                <a16:creationId xmlns:a16="http://schemas.microsoft.com/office/drawing/2014/main" id="{538B2C16-3181-E4A2-4E26-53A2ECA9AB91}"/>
              </a:ext>
            </a:extLst>
          </p:cNvPr>
          <p:cNvPicPr>
            <a:picLocks noChangeAspect="1"/>
          </p:cNvPicPr>
          <p:nvPr/>
        </p:nvPicPr>
        <p:blipFill>
          <a:blip r:embed="rId30"/>
          <a:stretch>
            <a:fillRect/>
          </a:stretch>
        </p:blipFill>
        <p:spPr>
          <a:xfrm>
            <a:off x="3833567" y="345709"/>
            <a:ext cx="519577" cy="519577"/>
          </a:xfrm>
          <a:prstGeom prst="rect">
            <a:avLst/>
          </a:prstGeom>
        </p:spPr>
      </p:pic>
    </p:spTree>
    <p:extLst>
      <p:ext uri="{BB962C8B-B14F-4D97-AF65-F5344CB8AC3E}">
        <p14:creationId xmlns:p14="http://schemas.microsoft.com/office/powerpoint/2010/main" val="1167177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87A34A-09F3-2682-8828-BC56AF9871FC}"/>
              </a:ext>
            </a:extLst>
          </p:cNvPr>
          <p:cNvSpPr>
            <a:spLocks noGrp="1"/>
          </p:cNvSpPr>
          <p:nvPr>
            <p:ph type="title"/>
          </p:nvPr>
        </p:nvSpPr>
        <p:spPr>
          <a:xfrm>
            <a:off x="588263" y="457200"/>
            <a:ext cx="11018520" cy="553998"/>
          </a:xfrm>
        </p:spPr>
        <p:txBody>
          <a:bodyPr/>
          <a:lstStyle/>
          <a:p>
            <a:pPr algn="ctr"/>
            <a:r>
              <a:rPr lang="en-US">
                <a:solidFill>
                  <a:schemeClr val="tx1">
                    <a:lumMod val="95000"/>
                    <a:lumOff val="5000"/>
                  </a:schemeClr>
                </a:solidFill>
              </a:rPr>
              <a:t>End-to-end application platform for intelligent apps</a:t>
            </a:r>
          </a:p>
        </p:txBody>
      </p:sp>
      <p:grpSp>
        <p:nvGrpSpPr>
          <p:cNvPr id="8" name="Group 7" descr="Community: WA, KEDA, kubernetes, Open cost, Flux, kata containers, dapr, open policy agent, cluster api">
            <a:extLst>
              <a:ext uri="{FF2B5EF4-FFF2-40B4-BE49-F238E27FC236}">
                <a16:creationId xmlns:a16="http://schemas.microsoft.com/office/drawing/2014/main" id="{0CA08C80-C3AB-195D-14D5-F15E9B3817DD}"/>
              </a:ext>
            </a:extLst>
          </p:cNvPr>
          <p:cNvGrpSpPr/>
          <p:nvPr/>
        </p:nvGrpSpPr>
        <p:grpSpPr>
          <a:xfrm>
            <a:off x="583337" y="1157071"/>
            <a:ext cx="2478658" cy="1548935"/>
            <a:chOff x="584535" y="1125056"/>
            <a:chExt cx="2478658" cy="1548935"/>
          </a:xfrm>
        </p:grpSpPr>
        <p:sp>
          <p:nvSpPr>
            <p:cNvPr id="191" name="Rectangle 190">
              <a:extLst>
                <a:ext uri="{FF2B5EF4-FFF2-40B4-BE49-F238E27FC236}">
                  <a16:creationId xmlns:a16="http://schemas.microsoft.com/office/drawing/2014/main" id="{F507A517-3633-7AF8-03BB-8221845B4319}"/>
                </a:ext>
              </a:extLst>
            </p:cNvPr>
            <p:cNvSpPr/>
            <p:nvPr/>
          </p:nvSpPr>
          <p:spPr bwMode="auto">
            <a:xfrm>
              <a:off x="584535" y="1125056"/>
              <a:ext cx="2478658" cy="1548935"/>
            </a:xfrm>
            <a:prstGeom prst="rect">
              <a:avLst/>
            </a:prstGeom>
            <a:solidFill>
              <a:schemeClr val="bg1">
                <a:lumMod val="85000"/>
              </a:schemeClr>
            </a:solidFill>
            <a:ln w="127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lumMod val="95000"/>
                    <a:lumOff val="5000"/>
                  </a:scheme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2" name="TextBox 191">
              <a:extLst>
                <a:ext uri="{FF2B5EF4-FFF2-40B4-BE49-F238E27FC236}">
                  <a16:creationId xmlns:a16="http://schemas.microsoft.com/office/drawing/2014/main" id="{65D00233-2E8F-E153-F3A1-59AC735D6BB2}"/>
                </a:ext>
              </a:extLst>
            </p:cNvPr>
            <p:cNvSpPr txBox="1"/>
            <p:nvPr/>
          </p:nvSpPr>
          <p:spPr>
            <a:xfrm>
              <a:off x="1149314" y="1208304"/>
              <a:ext cx="1354846"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Community</a:t>
              </a:r>
            </a:p>
          </p:txBody>
        </p:sp>
        <p:pic>
          <p:nvPicPr>
            <p:cNvPr id="193" name="Picture 192">
              <a:extLst>
                <a:ext uri="{FF2B5EF4-FFF2-40B4-BE49-F238E27FC236}">
                  <a16:creationId xmlns:a16="http://schemas.microsoft.com/office/drawing/2014/main" id="{7B6C6915-7AAB-DE14-6A53-2EF99BB72E11}"/>
                </a:ext>
              </a:extLst>
            </p:cNvPr>
            <p:cNvPicPr>
              <a:picLocks noChangeAspect="1"/>
            </p:cNvPicPr>
            <p:nvPr/>
          </p:nvPicPr>
          <p:blipFill>
            <a:blip r:embed="rId3"/>
            <a:stretch>
              <a:fillRect/>
            </a:stretch>
          </p:blipFill>
          <p:spPr>
            <a:xfrm>
              <a:off x="1302521" y="1735939"/>
              <a:ext cx="459604" cy="136706"/>
            </a:xfrm>
            <a:prstGeom prst="rect">
              <a:avLst/>
            </a:prstGeom>
          </p:spPr>
        </p:pic>
        <p:pic>
          <p:nvPicPr>
            <p:cNvPr id="194" name="Picture 193">
              <a:extLst>
                <a:ext uri="{FF2B5EF4-FFF2-40B4-BE49-F238E27FC236}">
                  <a16:creationId xmlns:a16="http://schemas.microsoft.com/office/drawing/2014/main" id="{C68CEEE8-E863-C3A7-F4E4-B3EB15697796}"/>
                </a:ext>
              </a:extLst>
            </p:cNvPr>
            <p:cNvPicPr>
              <a:picLocks noChangeAspect="1"/>
            </p:cNvPicPr>
            <p:nvPr/>
          </p:nvPicPr>
          <p:blipFill>
            <a:blip r:embed="rId4"/>
            <a:stretch>
              <a:fillRect/>
            </a:stretch>
          </p:blipFill>
          <p:spPr>
            <a:xfrm>
              <a:off x="1674753" y="2140122"/>
              <a:ext cx="315810" cy="232151"/>
            </a:xfrm>
            <a:prstGeom prst="rect">
              <a:avLst/>
            </a:prstGeom>
          </p:spPr>
        </p:pic>
        <p:pic>
          <p:nvPicPr>
            <p:cNvPr id="196" name="Picture 195">
              <a:extLst>
                <a:ext uri="{FF2B5EF4-FFF2-40B4-BE49-F238E27FC236}">
                  <a16:creationId xmlns:a16="http://schemas.microsoft.com/office/drawing/2014/main" id="{FC8B73FA-AE55-8BE2-F746-FACB9CE1FE08}"/>
                </a:ext>
              </a:extLst>
            </p:cNvPr>
            <p:cNvPicPr>
              <a:picLocks noChangeAspect="1"/>
            </p:cNvPicPr>
            <p:nvPr/>
          </p:nvPicPr>
          <p:blipFill>
            <a:blip r:embed="rId5"/>
            <a:stretch>
              <a:fillRect/>
            </a:stretch>
          </p:blipFill>
          <p:spPr>
            <a:xfrm>
              <a:off x="1950778" y="1609557"/>
              <a:ext cx="356054" cy="343669"/>
            </a:xfrm>
            <a:prstGeom prst="rect">
              <a:avLst/>
            </a:prstGeom>
          </p:spPr>
        </p:pic>
        <p:pic>
          <p:nvPicPr>
            <p:cNvPr id="199" name="Picture 198">
              <a:extLst>
                <a:ext uri="{FF2B5EF4-FFF2-40B4-BE49-F238E27FC236}">
                  <a16:creationId xmlns:a16="http://schemas.microsoft.com/office/drawing/2014/main" id="{0A455A42-D2DC-E7EA-05D8-ABBCE9DAC6A5}"/>
                </a:ext>
              </a:extLst>
            </p:cNvPr>
            <p:cNvPicPr>
              <a:picLocks noChangeAspect="1"/>
            </p:cNvPicPr>
            <p:nvPr/>
          </p:nvPicPr>
          <p:blipFill>
            <a:blip r:embed="rId6"/>
            <a:stretch>
              <a:fillRect/>
            </a:stretch>
          </p:blipFill>
          <p:spPr>
            <a:xfrm>
              <a:off x="2092441" y="2081754"/>
              <a:ext cx="321582" cy="341681"/>
            </a:xfrm>
            <a:prstGeom prst="rect">
              <a:avLst/>
            </a:prstGeom>
          </p:spPr>
        </p:pic>
        <p:pic>
          <p:nvPicPr>
            <p:cNvPr id="1030" name="Picture 6" descr="OpenCost">
              <a:extLst>
                <a:ext uri="{FF2B5EF4-FFF2-40B4-BE49-F238E27FC236}">
                  <a16:creationId xmlns:a16="http://schemas.microsoft.com/office/drawing/2014/main" id="{AF8DA6A7-C0F2-6C85-7AB0-64140503D821}"/>
                </a:ext>
              </a:extLst>
            </p:cNvPr>
            <p:cNvPicPr>
              <a:picLocks noChangeAspect="1" noChangeArrowheads="1"/>
            </p:cNvPicPr>
            <p:nvPr/>
          </p:nvPicPr>
          <p:blipFill>
            <a:blip r:embed="rId7" cstate="screen">
              <a:alphaModFix/>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27214" y="1601713"/>
              <a:ext cx="327667" cy="298541"/>
            </a:xfrm>
            <a:prstGeom prst="rect">
              <a:avLst/>
            </a:prstGeom>
            <a:noFill/>
            <a:extLst>
              <a:ext uri="{909E8E84-426E-40DD-AFC4-6F175D3DCCD1}">
                <a14:hiddenFill xmlns:a14="http://schemas.microsoft.com/office/drawing/2010/main">
                  <a:solidFill>
                    <a:srgbClr val="FFFFFF"/>
                  </a:solidFill>
                </a14:hiddenFill>
              </a:ext>
            </a:extLst>
          </p:spPr>
        </p:pic>
        <p:pic>
          <p:nvPicPr>
            <p:cNvPr id="1284098" name="Picture 2">
              <a:extLst>
                <a:ext uri="{FF2B5EF4-FFF2-40B4-BE49-F238E27FC236}">
                  <a16:creationId xmlns:a16="http://schemas.microsoft.com/office/drawing/2014/main" id="{7503E9A6-F5AE-4E1E-B663-4338B1E56639}"/>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804744" y="1661849"/>
              <a:ext cx="258110" cy="258110"/>
            </a:xfrm>
            <a:prstGeom prst="rect">
              <a:avLst/>
            </a:prstGeom>
            <a:noFill/>
            <a:extLst>
              <a:ext uri="{909E8E84-426E-40DD-AFC4-6F175D3DCCD1}">
                <a14:hiddenFill xmlns:a14="http://schemas.microsoft.com/office/drawing/2010/main">
                  <a:solidFill>
                    <a:srgbClr val="FFFFFF"/>
                  </a:solidFill>
                </a14:hiddenFill>
              </a:ext>
            </a:extLst>
          </p:spPr>
        </p:pic>
        <p:pic>
          <p:nvPicPr>
            <p:cNvPr id="1284100" name="Picture 4">
              <a:extLst>
                <a:ext uri="{FF2B5EF4-FFF2-40B4-BE49-F238E27FC236}">
                  <a16:creationId xmlns:a16="http://schemas.microsoft.com/office/drawing/2014/main" id="{71FE57E3-DD8B-84FC-5BAF-CFED5DA5AA17}"/>
                </a:ext>
              </a:extLst>
            </p:cNvPr>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797337" y="2143176"/>
              <a:ext cx="286314" cy="286314"/>
            </a:xfrm>
            <a:prstGeom prst="rect">
              <a:avLst/>
            </a:prstGeom>
            <a:noFill/>
            <a:extLst>
              <a:ext uri="{909E8E84-426E-40DD-AFC4-6F175D3DCCD1}">
                <a14:hiddenFill xmlns:a14="http://schemas.microsoft.com/office/drawing/2010/main">
                  <a:solidFill>
                    <a:srgbClr val="FFFFFF"/>
                  </a:solidFill>
                </a14:hiddenFill>
              </a:ext>
            </a:extLst>
          </p:spPr>
        </p:pic>
        <p:pic>
          <p:nvPicPr>
            <p:cNvPr id="1284102" name="Picture 6">
              <a:extLst>
                <a:ext uri="{FF2B5EF4-FFF2-40B4-BE49-F238E27FC236}">
                  <a16:creationId xmlns:a16="http://schemas.microsoft.com/office/drawing/2014/main" id="{BE377988-BA42-CBF5-5AEB-B2923CA727C1}"/>
                </a:ext>
              </a:extLst>
            </p:cNvPr>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1167911" y="2035826"/>
              <a:ext cx="478341" cy="478341"/>
            </a:xfrm>
            <a:prstGeom prst="rect">
              <a:avLst/>
            </a:prstGeom>
            <a:noFill/>
            <a:extLst>
              <a:ext uri="{909E8E84-426E-40DD-AFC4-6F175D3DCCD1}">
                <a14:hiddenFill xmlns:a14="http://schemas.microsoft.com/office/drawing/2010/main">
                  <a:solidFill>
                    <a:srgbClr val="FFFFFF"/>
                  </a:solidFill>
                </a14:hiddenFill>
              </a:ext>
            </a:extLst>
          </p:spPr>
        </p:pic>
        <p:pic>
          <p:nvPicPr>
            <p:cNvPr id="1284108" name="Picture 12" descr="Our Commitment to Open Source Kubernetes | D2iQ Community">
              <a:extLst>
                <a:ext uri="{FF2B5EF4-FFF2-40B4-BE49-F238E27FC236}">
                  <a16:creationId xmlns:a16="http://schemas.microsoft.com/office/drawing/2014/main" id="{0FBEB4E2-90EB-45C0-A8BF-00034CD1E87E}"/>
                </a:ext>
              </a:extLst>
            </p:cNvPr>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2397890" y="1975611"/>
              <a:ext cx="586317" cy="586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descr="Security: Azure Active Directory, Azure policy, and Microsoft defender.">
            <a:extLst>
              <a:ext uri="{FF2B5EF4-FFF2-40B4-BE49-F238E27FC236}">
                <a16:creationId xmlns:a16="http://schemas.microsoft.com/office/drawing/2014/main" id="{8F797C09-46EC-8081-CAE8-B7F4B45FC155}"/>
              </a:ext>
            </a:extLst>
          </p:cNvPr>
          <p:cNvGrpSpPr/>
          <p:nvPr/>
        </p:nvGrpSpPr>
        <p:grpSpPr>
          <a:xfrm>
            <a:off x="3141133" y="1129228"/>
            <a:ext cx="3183467" cy="1549636"/>
            <a:chOff x="3141133" y="1595092"/>
            <a:chExt cx="3183467" cy="1549636"/>
          </a:xfrm>
        </p:grpSpPr>
        <p:sp>
          <p:nvSpPr>
            <p:cNvPr id="138" name="Rectangle 137">
              <a:extLst>
                <a:ext uri="{FF2B5EF4-FFF2-40B4-BE49-F238E27FC236}">
                  <a16:creationId xmlns:a16="http://schemas.microsoft.com/office/drawing/2014/main" id="{DD2D7A0B-5B6A-109B-24F4-356B2038FE46}"/>
                </a:ext>
              </a:extLst>
            </p:cNvPr>
            <p:cNvSpPr/>
            <p:nvPr/>
          </p:nvSpPr>
          <p:spPr bwMode="auto">
            <a:xfrm>
              <a:off x="3141133" y="1595092"/>
              <a:ext cx="3183467" cy="1549636"/>
            </a:xfrm>
            <a:prstGeom prst="rect">
              <a:avLst/>
            </a:prstGeom>
            <a:solidFill>
              <a:schemeClr val="bg1">
                <a:lumMod val="85000"/>
              </a:schemeClr>
            </a:solidFill>
            <a:ln w="127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lumMod val="95000"/>
                    <a:lumOff val="5000"/>
                  </a:schemeClr>
                </a:solidFill>
                <a:effectLst/>
                <a:uLnTx/>
                <a:uFillTx/>
                <a:latin typeface="Segoe UI" panose="020B0502040204020203" pitchFamily="34" charset="0"/>
                <a:ea typeface="+mn-ea"/>
                <a:cs typeface="Segoe UI" panose="020B0502040204020203" pitchFamily="34" charset="0"/>
              </a:endParaRPr>
            </a:p>
          </p:txBody>
        </p:sp>
        <p:sp>
          <p:nvSpPr>
            <p:cNvPr id="139" name="TextBox 138">
              <a:extLst>
                <a:ext uri="{FF2B5EF4-FFF2-40B4-BE49-F238E27FC236}">
                  <a16:creationId xmlns:a16="http://schemas.microsoft.com/office/drawing/2014/main" id="{68B9EED1-ADAE-35F1-EC13-F92C7F5BE348}"/>
                </a:ext>
              </a:extLst>
            </p:cNvPr>
            <p:cNvSpPr txBox="1"/>
            <p:nvPr/>
          </p:nvSpPr>
          <p:spPr>
            <a:xfrm>
              <a:off x="4283742" y="1675578"/>
              <a:ext cx="904168"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Security</a:t>
              </a:r>
            </a:p>
          </p:txBody>
        </p:sp>
        <p:pic>
          <p:nvPicPr>
            <p:cNvPr id="132" name="Graphic 131">
              <a:extLst>
                <a:ext uri="{FF2B5EF4-FFF2-40B4-BE49-F238E27FC236}">
                  <a16:creationId xmlns:a16="http://schemas.microsoft.com/office/drawing/2014/main" id="{C123EF4D-DD83-C31B-1F84-85E35E8342F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65579" y="2092493"/>
              <a:ext cx="328550" cy="328550"/>
            </a:xfrm>
            <a:prstGeom prst="rect">
              <a:avLst/>
            </a:prstGeom>
            <a:effectLst/>
          </p:spPr>
        </p:pic>
        <p:sp>
          <p:nvSpPr>
            <p:cNvPr id="133" name="TextBox 132">
              <a:extLst>
                <a:ext uri="{FF2B5EF4-FFF2-40B4-BE49-F238E27FC236}">
                  <a16:creationId xmlns:a16="http://schemas.microsoft.com/office/drawing/2014/main" id="{C59825B9-408D-1467-71AD-B65E790B307A}"/>
                </a:ext>
              </a:extLst>
            </p:cNvPr>
            <p:cNvSpPr txBox="1"/>
            <p:nvPr/>
          </p:nvSpPr>
          <p:spPr>
            <a:xfrm>
              <a:off x="3426655" y="2523114"/>
              <a:ext cx="606399" cy="33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Azure Active</a:t>
              </a:r>
              <a:b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b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Directory</a:t>
              </a:r>
            </a:p>
          </p:txBody>
        </p:sp>
        <p:pic>
          <p:nvPicPr>
            <p:cNvPr id="134" name="Graphic 133">
              <a:extLst>
                <a:ext uri="{FF2B5EF4-FFF2-40B4-BE49-F238E27FC236}">
                  <a16:creationId xmlns:a16="http://schemas.microsoft.com/office/drawing/2014/main" id="{44CCBE07-D649-6404-48DA-06C1ADB89E5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547473" y="2092493"/>
              <a:ext cx="328550" cy="328550"/>
            </a:xfrm>
            <a:prstGeom prst="rect">
              <a:avLst/>
            </a:prstGeom>
            <a:effectLst/>
          </p:spPr>
        </p:pic>
        <p:sp>
          <p:nvSpPr>
            <p:cNvPr id="135" name="TextBox 134">
              <a:extLst>
                <a:ext uri="{FF2B5EF4-FFF2-40B4-BE49-F238E27FC236}">
                  <a16:creationId xmlns:a16="http://schemas.microsoft.com/office/drawing/2014/main" id="{162BD389-A6E2-768F-F43D-D5D53657DE66}"/>
                </a:ext>
              </a:extLst>
            </p:cNvPr>
            <p:cNvSpPr txBox="1"/>
            <p:nvPr/>
          </p:nvSpPr>
          <p:spPr>
            <a:xfrm>
              <a:off x="4300268" y="2523114"/>
              <a:ext cx="822960" cy="33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Azure</a:t>
              </a:r>
              <a:b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b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Policy</a:t>
              </a:r>
            </a:p>
          </p:txBody>
        </p:sp>
        <p:sp>
          <p:nvSpPr>
            <p:cNvPr id="136" name="TextBox 135">
              <a:extLst>
                <a:ext uri="{FF2B5EF4-FFF2-40B4-BE49-F238E27FC236}">
                  <a16:creationId xmlns:a16="http://schemas.microsoft.com/office/drawing/2014/main" id="{AEEDD290-3979-07FB-190F-A0EAB846F4AA}"/>
                </a:ext>
              </a:extLst>
            </p:cNvPr>
            <p:cNvSpPr txBox="1"/>
            <p:nvPr/>
          </p:nvSpPr>
          <p:spPr>
            <a:xfrm>
              <a:off x="5209656" y="2533312"/>
              <a:ext cx="822960" cy="33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Microsoft</a:t>
              </a:r>
              <a:b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b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Defender</a:t>
              </a:r>
            </a:p>
          </p:txBody>
        </p:sp>
        <p:pic>
          <p:nvPicPr>
            <p:cNvPr id="137" name="Graphic 136">
              <a:extLst>
                <a:ext uri="{FF2B5EF4-FFF2-40B4-BE49-F238E27FC236}">
                  <a16:creationId xmlns:a16="http://schemas.microsoft.com/office/drawing/2014/main" id="{B8376D40-FA71-4C37-8CF8-536BEDE520EE}"/>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5478016" y="2104136"/>
              <a:ext cx="286240" cy="286240"/>
            </a:xfrm>
            <a:prstGeom prst="rect">
              <a:avLst/>
            </a:prstGeom>
          </p:spPr>
        </p:pic>
      </p:grpSp>
      <p:grpSp>
        <p:nvGrpSpPr>
          <p:cNvPr id="10" name="Group 9" descr="AI: Azure AI services, machine learning, and Azure AI studio">
            <a:extLst>
              <a:ext uri="{FF2B5EF4-FFF2-40B4-BE49-F238E27FC236}">
                <a16:creationId xmlns:a16="http://schemas.microsoft.com/office/drawing/2014/main" id="{AA0C6794-3D78-0EB6-6848-D0DBDEAB125F}"/>
              </a:ext>
            </a:extLst>
          </p:cNvPr>
          <p:cNvGrpSpPr/>
          <p:nvPr/>
        </p:nvGrpSpPr>
        <p:grpSpPr>
          <a:xfrm>
            <a:off x="6407778" y="1143082"/>
            <a:ext cx="5199005" cy="1555421"/>
            <a:chOff x="6407778" y="1143082"/>
            <a:chExt cx="5199005" cy="1555421"/>
          </a:xfrm>
        </p:grpSpPr>
        <p:sp>
          <p:nvSpPr>
            <p:cNvPr id="111" name="Rectangle 110">
              <a:extLst>
                <a:ext uri="{FF2B5EF4-FFF2-40B4-BE49-F238E27FC236}">
                  <a16:creationId xmlns:a16="http://schemas.microsoft.com/office/drawing/2014/main" id="{9334CFEF-2035-681B-644B-A26B368D7DFE}"/>
                </a:ext>
              </a:extLst>
            </p:cNvPr>
            <p:cNvSpPr/>
            <p:nvPr/>
          </p:nvSpPr>
          <p:spPr bwMode="auto">
            <a:xfrm>
              <a:off x="6407778" y="1143082"/>
              <a:ext cx="5199005" cy="1555421"/>
            </a:xfrm>
            <a:prstGeom prst="rect">
              <a:avLst/>
            </a:prstGeom>
            <a:solidFill>
              <a:schemeClr val="bg1">
                <a:lumMod val="95000"/>
              </a:schemeClr>
            </a:solidFill>
            <a:ln w="127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tx1">
                    <a:lumMod val="95000"/>
                    <a:lumOff val="5000"/>
                  </a:schemeClr>
                </a:solidFill>
                <a:effectLst/>
                <a:uLnTx/>
                <a:uFillTx/>
                <a:latin typeface="Segoe UI" panose="020B0502040204020203" pitchFamily="34" charset="0"/>
                <a:ea typeface="+mn-ea"/>
                <a:cs typeface="Segoe UI" panose="020B0502040204020203" pitchFamily="34" charset="0"/>
              </a:endParaRPr>
            </a:p>
          </p:txBody>
        </p:sp>
        <p:sp>
          <p:nvSpPr>
            <p:cNvPr id="112" name="TextBox 111">
              <a:extLst>
                <a:ext uri="{FF2B5EF4-FFF2-40B4-BE49-F238E27FC236}">
                  <a16:creationId xmlns:a16="http://schemas.microsoft.com/office/drawing/2014/main" id="{8F4984B7-D7A6-2BBA-EF78-66D287DBE098}"/>
                </a:ext>
              </a:extLst>
            </p:cNvPr>
            <p:cNvSpPr txBox="1"/>
            <p:nvPr/>
          </p:nvSpPr>
          <p:spPr>
            <a:xfrm>
              <a:off x="8568809" y="1209714"/>
              <a:ext cx="891804"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AI</a:t>
              </a:r>
            </a:p>
          </p:txBody>
        </p:sp>
        <p:sp>
          <p:nvSpPr>
            <p:cNvPr id="114" name="Content Placeholder 7">
              <a:extLst>
                <a:ext uri="{FF2B5EF4-FFF2-40B4-BE49-F238E27FC236}">
                  <a16:creationId xmlns:a16="http://schemas.microsoft.com/office/drawing/2014/main" id="{EE6D25CD-B4E2-27B2-BBDE-35F72A7F700C}"/>
                </a:ext>
              </a:extLst>
            </p:cNvPr>
            <p:cNvSpPr txBox="1">
              <a:spLocks/>
            </p:cNvSpPr>
            <p:nvPr/>
          </p:nvSpPr>
          <p:spPr>
            <a:xfrm>
              <a:off x="8312675" y="2047038"/>
              <a:ext cx="1463040" cy="251853"/>
            </a:xfrm>
            <a:prstGeom prst="rect">
              <a:avLst/>
            </a:prstGeom>
          </p:spPr>
          <p:txBody>
            <a:bodyPr/>
            <a:lstStyle>
              <a:defPPr>
                <a:defRPr lang="en-US"/>
              </a:defPPr>
              <a:lvl1pPr marR="0" indent="0" algn="ctr" defTabSz="895870" fontAlgn="auto">
                <a:lnSpc>
                  <a:spcPct val="90000"/>
                </a:lnSpc>
                <a:spcBef>
                  <a:spcPts val="0"/>
                </a:spcBef>
                <a:spcAft>
                  <a:spcPts val="588"/>
                </a:spcAft>
                <a:buClrTx/>
                <a:buSzTx/>
                <a:buFont typeface="Wingdings" panose="05000000000000000000" pitchFamily="2" charset="2"/>
                <a:buNone/>
                <a:tabLst/>
                <a:defRPr sz="1200" spc="-40" baseline="0">
                  <a:gradFill>
                    <a:gsLst>
                      <a:gs pos="0">
                        <a:schemeClr val="tx1"/>
                      </a:gs>
                      <a:gs pos="100000">
                        <a:schemeClr val="tx1"/>
                      </a:gs>
                    </a:gsLst>
                    <a:lin ang="5400000" scaled="1"/>
                  </a:gradFill>
                  <a:latin typeface="Segoe UI Semibold"/>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5870" rtl="0" eaLnBrk="1" fontAlgn="auto" latinLnBrk="0" hangingPunct="1">
                <a:lnSpc>
                  <a:spcPct val="90000"/>
                </a:lnSpc>
                <a:spcBef>
                  <a:spcPts val="0"/>
                </a:spcBef>
                <a:spcAft>
                  <a:spcPts val="588"/>
                </a:spcAft>
                <a:buClrTx/>
                <a:buSzTx/>
                <a:buFont typeface="Wingdings" panose="05000000000000000000" pitchFamily="2" charset="2"/>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Machine Learning</a:t>
              </a:r>
            </a:p>
          </p:txBody>
        </p:sp>
        <p:sp>
          <p:nvSpPr>
            <p:cNvPr id="115" name="Content Placeholder 8">
              <a:extLst>
                <a:ext uri="{FF2B5EF4-FFF2-40B4-BE49-F238E27FC236}">
                  <a16:creationId xmlns:a16="http://schemas.microsoft.com/office/drawing/2014/main" id="{B3AB1868-6486-3E57-6AFC-FA77F3610555}"/>
                </a:ext>
              </a:extLst>
            </p:cNvPr>
            <p:cNvSpPr txBox="1">
              <a:spLocks/>
            </p:cNvSpPr>
            <p:nvPr/>
          </p:nvSpPr>
          <p:spPr>
            <a:xfrm>
              <a:off x="6858455" y="2057250"/>
              <a:ext cx="1463040" cy="251853"/>
            </a:xfrm>
            <a:prstGeom prst="rect">
              <a:avLst/>
            </a:prstGeom>
          </p:spPr>
          <p:txBody>
            <a:bodyPr/>
            <a:lstStyle>
              <a:defPPr>
                <a:defRPr lang="en-US"/>
              </a:defPPr>
              <a:lvl1pPr marR="0" indent="0" algn="ctr" defTabSz="895870" fontAlgn="auto">
                <a:lnSpc>
                  <a:spcPct val="90000"/>
                </a:lnSpc>
                <a:spcBef>
                  <a:spcPts val="0"/>
                </a:spcBef>
                <a:spcAft>
                  <a:spcPts val="588"/>
                </a:spcAft>
                <a:buClrTx/>
                <a:buSzTx/>
                <a:buFont typeface="Wingdings" panose="05000000000000000000" pitchFamily="2" charset="2"/>
                <a:buNone/>
                <a:tabLst/>
                <a:defRPr sz="1200" spc="-40" baseline="0">
                  <a:gradFill>
                    <a:gsLst>
                      <a:gs pos="0">
                        <a:schemeClr val="tx1"/>
                      </a:gs>
                      <a:gs pos="100000">
                        <a:schemeClr val="tx1"/>
                      </a:gs>
                    </a:gsLst>
                    <a:lin ang="5400000" scaled="1"/>
                  </a:gradFill>
                  <a:latin typeface="Segoe UI Semibold"/>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5870" rtl="0" eaLnBrk="1" fontAlgn="auto" latinLnBrk="0" hangingPunct="1">
                <a:lnSpc>
                  <a:spcPct val="90000"/>
                </a:lnSpc>
                <a:spcBef>
                  <a:spcPts val="0"/>
                </a:spcBef>
                <a:spcAft>
                  <a:spcPts val="588"/>
                </a:spcAft>
                <a:buClrTx/>
                <a:buSzTx/>
                <a:buFont typeface="Wingdings" panose="05000000000000000000" pitchFamily="2" charset="2"/>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Azure AI Services</a:t>
              </a:r>
            </a:p>
          </p:txBody>
        </p:sp>
        <p:pic>
          <p:nvPicPr>
            <p:cNvPr id="211" name="Graphic 210" descr="Cognitive Services Icon">
              <a:extLst>
                <a:ext uri="{FF2B5EF4-FFF2-40B4-BE49-F238E27FC236}">
                  <a16:creationId xmlns:a16="http://schemas.microsoft.com/office/drawing/2014/main" id="{B5A53539-B105-7A42-ED94-541469C1B21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49784" y="1551293"/>
              <a:ext cx="480382" cy="480382"/>
            </a:xfrm>
            <a:prstGeom prst="rect">
              <a:avLst/>
            </a:prstGeom>
          </p:spPr>
        </p:pic>
        <p:pic>
          <p:nvPicPr>
            <p:cNvPr id="213" name="Graphic 212" descr="Machine learning icon">
              <a:extLst>
                <a:ext uri="{FF2B5EF4-FFF2-40B4-BE49-F238E27FC236}">
                  <a16:creationId xmlns:a16="http://schemas.microsoft.com/office/drawing/2014/main" id="{F96ADB4E-2E3E-084C-30AA-D024680DF49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842494" y="1561004"/>
              <a:ext cx="403402" cy="403402"/>
            </a:xfrm>
            <a:prstGeom prst="rect">
              <a:avLst/>
            </a:prstGeom>
          </p:spPr>
        </p:pic>
        <p:sp>
          <p:nvSpPr>
            <p:cNvPr id="5" name="Content Placeholder 7">
              <a:extLst>
                <a:ext uri="{FF2B5EF4-FFF2-40B4-BE49-F238E27FC236}">
                  <a16:creationId xmlns:a16="http://schemas.microsoft.com/office/drawing/2014/main" id="{E7051FB3-4196-B608-BA11-316B998DD34C}"/>
                </a:ext>
              </a:extLst>
            </p:cNvPr>
            <p:cNvSpPr txBox="1">
              <a:spLocks/>
            </p:cNvSpPr>
            <p:nvPr/>
          </p:nvSpPr>
          <p:spPr>
            <a:xfrm>
              <a:off x="9812759" y="2047038"/>
              <a:ext cx="1463040" cy="251853"/>
            </a:xfrm>
            <a:prstGeom prst="rect">
              <a:avLst/>
            </a:prstGeom>
          </p:spPr>
          <p:txBody>
            <a:bodyPr/>
            <a:lstStyle>
              <a:defPPr>
                <a:defRPr lang="en-US"/>
              </a:defPPr>
              <a:lvl1pPr marR="0" indent="0" algn="ctr" defTabSz="895870" fontAlgn="auto">
                <a:lnSpc>
                  <a:spcPct val="90000"/>
                </a:lnSpc>
                <a:spcBef>
                  <a:spcPts val="0"/>
                </a:spcBef>
                <a:spcAft>
                  <a:spcPts val="588"/>
                </a:spcAft>
                <a:buClrTx/>
                <a:buSzTx/>
                <a:buFont typeface="Wingdings" panose="05000000000000000000" pitchFamily="2" charset="2"/>
                <a:buNone/>
                <a:tabLst/>
                <a:defRPr sz="1200" spc="-40" baseline="0">
                  <a:gradFill>
                    <a:gsLst>
                      <a:gs pos="0">
                        <a:schemeClr val="tx1"/>
                      </a:gs>
                      <a:gs pos="100000">
                        <a:schemeClr val="tx1"/>
                      </a:gs>
                    </a:gsLst>
                    <a:lin ang="5400000" scaled="1"/>
                  </a:gradFill>
                  <a:latin typeface="Segoe UI Semibold"/>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5870" rtl="0" eaLnBrk="1" fontAlgn="auto" latinLnBrk="0" hangingPunct="1">
                <a:lnSpc>
                  <a:spcPct val="90000"/>
                </a:lnSpc>
                <a:spcBef>
                  <a:spcPts val="0"/>
                </a:spcBef>
                <a:spcAft>
                  <a:spcPts val="588"/>
                </a:spcAft>
                <a:buClrTx/>
                <a:buSzTx/>
                <a:buFont typeface="Wingdings" panose="05000000000000000000" pitchFamily="2" charset="2"/>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Azure AI Studio</a:t>
              </a:r>
            </a:p>
          </p:txBody>
        </p:sp>
      </p:grpSp>
      <p:grpSp>
        <p:nvGrpSpPr>
          <p:cNvPr id="9" name="Group 8" descr="Development tools: Github, visual studio code, azure api managment, azure container registry, and more">
            <a:extLst>
              <a:ext uri="{FF2B5EF4-FFF2-40B4-BE49-F238E27FC236}">
                <a16:creationId xmlns:a16="http://schemas.microsoft.com/office/drawing/2014/main" id="{CA379B76-F49A-C1C0-B344-A67B5F0ED21D}"/>
              </a:ext>
            </a:extLst>
          </p:cNvPr>
          <p:cNvGrpSpPr/>
          <p:nvPr/>
        </p:nvGrpSpPr>
        <p:grpSpPr>
          <a:xfrm>
            <a:off x="588262" y="2743090"/>
            <a:ext cx="2474931" cy="2651916"/>
            <a:chOff x="588262" y="2743090"/>
            <a:chExt cx="2474931" cy="2651916"/>
          </a:xfrm>
        </p:grpSpPr>
        <p:sp>
          <p:nvSpPr>
            <p:cNvPr id="177" name="Rectangle 176">
              <a:extLst>
                <a:ext uri="{FF2B5EF4-FFF2-40B4-BE49-F238E27FC236}">
                  <a16:creationId xmlns:a16="http://schemas.microsoft.com/office/drawing/2014/main" id="{255AF3AD-086B-FC78-E1B0-FC88C3CD335F}"/>
                </a:ext>
              </a:extLst>
            </p:cNvPr>
            <p:cNvSpPr/>
            <p:nvPr/>
          </p:nvSpPr>
          <p:spPr bwMode="auto">
            <a:xfrm>
              <a:off x="588262" y="2743090"/>
              <a:ext cx="2474931" cy="2651916"/>
            </a:xfrm>
            <a:prstGeom prst="rect">
              <a:avLst/>
            </a:prstGeom>
            <a:solidFill>
              <a:schemeClr val="bg1">
                <a:lumMod val="85000"/>
              </a:schemeClr>
            </a:solidFill>
            <a:ln w="127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lumMod val="95000"/>
                    <a:lumOff val="5000"/>
                  </a:schemeClr>
                </a:solidFill>
                <a:effectLst/>
                <a:uLnTx/>
                <a:uFillTx/>
                <a:latin typeface="Segoe UI" panose="020B0502040204020203" pitchFamily="34" charset="0"/>
                <a:ea typeface="+mn-ea"/>
                <a:cs typeface="Segoe UI" panose="020B0502040204020203" pitchFamily="34" charset="0"/>
              </a:endParaRPr>
            </a:p>
          </p:txBody>
        </p:sp>
        <p:sp>
          <p:nvSpPr>
            <p:cNvPr id="178" name="TextBox 177">
              <a:extLst>
                <a:ext uri="{FF2B5EF4-FFF2-40B4-BE49-F238E27FC236}">
                  <a16:creationId xmlns:a16="http://schemas.microsoft.com/office/drawing/2014/main" id="{5BDCAD19-36A6-92D0-8414-F81B73ECBBD7}"/>
                </a:ext>
              </a:extLst>
            </p:cNvPr>
            <p:cNvSpPr txBox="1"/>
            <p:nvPr/>
          </p:nvSpPr>
          <p:spPr>
            <a:xfrm>
              <a:off x="708627" y="2846676"/>
              <a:ext cx="2234201"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Development tools</a:t>
              </a:r>
            </a:p>
          </p:txBody>
        </p:sp>
        <p:pic>
          <p:nvPicPr>
            <p:cNvPr id="188" name="Graphic 187" descr="GitHub logo">
              <a:extLst>
                <a:ext uri="{FF2B5EF4-FFF2-40B4-BE49-F238E27FC236}">
                  <a16:creationId xmlns:a16="http://schemas.microsoft.com/office/drawing/2014/main" id="{99FC76DA-2D89-5733-2262-508C109B4E4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48156" y="3333584"/>
              <a:ext cx="340374" cy="331934"/>
            </a:xfrm>
            <a:prstGeom prst="rect">
              <a:avLst/>
            </a:prstGeom>
          </p:spPr>
        </p:pic>
        <p:sp>
          <p:nvSpPr>
            <p:cNvPr id="189" name="Rectangle 188">
              <a:extLst>
                <a:ext uri="{FF2B5EF4-FFF2-40B4-BE49-F238E27FC236}">
                  <a16:creationId xmlns:a16="http://schemas.microsoft.com/office/drawing/2014/main" id="{90062F1F-D8B3-8BEC-1D10-2AA4EFAD521D}"/>
                </a:ext>
              </a:extLst>
            </p:cNvPr>
            <p:cNvSpPr/>
            <p:nvPr/>
          </p:nvSpPr>
          <p:spPr bwMode="auto">
            <a:xfrm>
              <a:off x="1198648" y="3416452"/>
              <a:ext cx="469359"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GitHub</a:t>
              </a:r>
            </a:p>
          </p:txBody>
        </p:sp>
        <p:pic>
          <p:nvPicPr>
            <p:cNvPr id="186" name="Graphic 185">
              <a:extLst>
                <a:ext uri="{FF2B5EF4-FFF2-40B4-BE49-F238E27FC236}">
                  <a16:creationId xmlns:a16="http://schemas.microsoft.com/office/drawing/2014/main" id="{70FCFB8C-15B0-FE22-388D-52656F491B83}"/>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50202" y="4242389"/>
              <a:ext cx="338328" cy="338328"/>
            </a:xfrm>
            <a:prstGeom prst="rect">
              <a:avLst/>
            </a:prstGeom>
          </p:spPr>
        </p:pic>
        <p:sp>
          <p:nvSpPr>
            <p:cNvPr id="187" name="Rectangle 186">
              <a:extLst>
                <a:ext uri="{FF2B5EF4-FFF2-40B4-BE49-F238E27FC236}">
                  <a16:creationId xmlns:a16="http://schemas.microsoft.com/office/drawing/2014/main" id="{5330A56E-6B20-1B4C-BD6B-D52068626350}"/>
                </a:ext>
              </a:extLst>
            </p:cNvPr>
            <p:cNvSpPr/>
            <p:nvPr/>
          </p:nvSpPr>
          <p:spPr bwMode="auto">
            <a:xfrm>
              <a:off x="1198648" y="4328454"/>
              <a:ext cx="1551963"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Azure API Management</a:t>
              </a:r>
            </a:p>
          </p:txBody>
        </p:sp>
        <p:pic>
          <p:nvPicPr>
            <p:cNvPr id="184" name="Graphic 183">
              <a:extLst>
                <a:ext uri="{FF2B5EF4-FFF2-40B4-BE49-F238E27FC236}">
                  <a16:creationId xmlns:a16="http://schemas.microsoft.com/office/drawing/2014/main" id="{E19ABCE9-E8AB-B8E8-4861-D3271B26975B}"/>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737882" y="4698390"/>
              <a:ext cx="338328" cy="338328"/>
            </a:xfrm>
            <a:prstGeom prst="rect">
              <a:avLst/>
            </a:prstGeom>
          </p:spPr>
        </p:pic>
        <p:sp>
          <p:nvSpPr>
            <p:cNvPr id="185" name="Rectangle 184">
              <a:extLst>
                <a:ext uri="{FF2B5EF4-FFF2-40B4-BE49-F238E27FC236}">
                  <a16:creationId xmlns:a16="http://schemas.microsoft.com/office/drawing/2014/main" id="{FB8D1E54-ED31-DFB2-8AE2-CF839F225132}"/>
                </a:ext>
              </a:extLst>
            </p:cNvPr>
            <p:cNvSpPr/>
            <p:nvPr/>
          </p:nvSpPr>
          <p:spPr bwMode="auto">
            <a:xfrm>
              <a:off x="1198648" y="4784455"/>
              <a:ext cx="1616918"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Azure Container Registry</a:t>
              </a:r>
            </a:p>
          </p:txBody>
        </p:sp>
        <p:sp>
          <p:nvSpPr>
            <p:cNvPr id="182" name="Rectangle 181">
              <a:extLst>
                <a:ext uri="{FF2B5EF4-FFF2-40B4-BE49-F238E27FC236}">
                  <a16:creationId xmlns:a16="http://schemas.microsoft.com/office/drawing/2014/main" id="{9063107D-8ECF-76C9-8AD9-22C92B34628C}"/>
                </a:ext>
              </a:extLst>
            </p:cNvPr>
            <p:cNvSpPr/>
            <p:nvPr/>
          </p:nvSpPr>
          <p:spPr bwMode="auto">
            <a:xfrm>
              <a:off x="1198648" y="3872453"/>
              <a:ext cx="1217706"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Visual Studio Code</a:t>
              </a:r>
            </a:p>
          </p:txBody>
        </p:sp>
        <p:pic>
          <p:nvPicPr>
            <p:cNvPr id="183" name="Picture 4">
              <a:extLst>
                <a:ext uri="{FF2B5EF4-FFF2-40B4-BE49-F238E27FC236}">
                  <a16:creationId xmlns:a16="http://schemas.microsoft.com/office/drawing/2014/main" id="{365E3633-9395-4B2F-FB4F-B294C7789944}"/>
                </a:ext>
                <a:ext uri="{C183D7F6-B498-43B3-948B-1728B52AA6E4}">
                  <adec:decorative xmlns:adec="http://schemas.microsoft.com/office/drawing/2017/decorative" val="1"/>
                </a:ext>
              </a:extLst>
            </p:cNvPr>
            <p:cNvPicPr>
              <a:picLocks noChangeAspect="1" noChangeArrowheads="1"/>
            </p:cNvPicPr>
            <p:nvPr/>
          </p:nvPicPr>
          <p:blipFill>
            <a:blip r:embed="rId28" cstate="screen">
              <a:extLst>
                <a:ext uri="{28A0092B-C50C-407E-A947-70E740481C1C}">
                  <a14:useLocalDpi xmlns:a14="http://schemas.microsoft.com/office/drawing/2010/main" val="0"/>
                </a:ext>
              </a:extLst>
            </a:blip>
            <a:srcRect/>
            <a:stretch>
              <a:fillRect/>
            </a:stretch>
          </p:blipFill>
          <p:spPr bwMode="auto">
            <a:xfrm>
              <a:off x="761544" y="3822087"/>
              <a:ext cx="259170" cy="25916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C23BCA3-3A8D-FEDA-5B65-EBA7A9289C8B}"/>
                </a:ext>
              </a:extLst>
            </p:cNvPr>
            <p:cNvSpPr/>
            <p:nvPr/>
          </p:nvSpPr>
          <p:spPr bwMode="auto">
            <a:xfrm>
              <a:off x="1179867" y="5122296"/>
              <a:ext cx="869084"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…and more…</a:t>
              </a:r>
            </a:p>
          </p:txBody>
        </p:sp>
      </p:grpSp>
      <p:grpSp>
        <p:nvGrpSpPr>
          <p:cNvPr id="2" name="Group 1" descr="Application platforms: azure kubernetes service, azure container apps, azure functions, and azure app service">
            <a:extLst>
              <a:ext uri="{FF2B5EF4-FFF2-40B4-BE49-F238E27FC236}">
                <a16:creationId xmlns:a16="http://schemas.microsoft.com/office/drawing/2014/main" id="{CF6CAC77-B627-1CBC-5A10-B6CDADE7325B}"/>
              </a:ext>
            </a:extLst>
          </p:cNvPr>
          <p:cNvGrpSpPr/>
          <p:nvPr/>
        </p:nvGrpSpPr>
        <p:grpSpPr>
          <a:xfrm>
            <a:off x="2980047" y="2767382"/>
            <a:ext cx="3542280" cy="1551235"/>
            <a:chOff x="2972949" y="2745997"/>
            <a:chExt cx="3542280" cy="1551235"/>
          </a:xfrm>
        </p:grpSpPr>
        <p:sp>
          <p:nvSpPr>
            <p:cNvPr id="28" name="Rectangle 27">
              <a:extLst>
                <a:ext uri="{FF2B5EF4-FFF2-40B4-BE49-F238E27FC236}">
                  <a16:creationId xmlns:a16="http://schemas.microsoft.com/office/drawing/2014/main" id="{31CAE4D6-E4E1-323A-9AEA-BF2A5BEFCFC5}"/>
                </a:ext>
              </a:extLst>
            </p:cNvPr>
            <p:cNvSpPr/>
            <p:nvPr/>
          </p:nvSpPr>
          <p:spPr bwMode="auto">
            <a:xfrm>
              <a:off x="3147589" y="2745997"/>
              <a:ext cx="3169665" cy="1551235"/>
            </a:xfrm>
            <a:prstGeom prst="rect">
              <a:avLst/>
            </a:prstGeom>
            <a:noFill/>
            <a:ln w="635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tx1">
                    <a:lumMod val="95000"/>
                    <a:lumOff val="5000"/>
                  </a:schemeClr>
                </a:solidFill>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98923236-68CD-F26B-D5D1-E2F9DC922A5C}"/>
                </a:ext>
              </a:extLst>
            </p:cNvPr>
            <p:cNvSpPr txBox="1"/>
            <p:nvPr/>
          </p:nvSpPr>
          <p:spPr>
            <a:xfrm>
              <a:off x="2972949" y="3570953"/>
              <a:ext cx="1327319" cy="590931"/>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dirty="0">
                  <a:ln>
                    <a:noFill/>
                  </a:ln>
                  <a:solidFill>
                    <a:schemeClr val="tx1">
                      <a:lumMod val="95000"/>
                      <a:lumOff val="5000"/>
                    </a:schemeClr>
                  </a:solidFill>
                  <a:effectLst/>
                  <a:uLnTx/>
                  <a:uFillTx/>
                  <a:latin typeface="Segoe UI Semibold"/>
                  <a:ea typeface="+mn-ea"/>
                  <a:cs typeface="+mn-cs"/>
                </a:rPr>
                <a:t>Azure</a:t>
              </a:r>
              <a:br>
                <a:rPr kumimoji="0" lang="en-US" sz="1200" b="0" i="0" u="none" strike="noStrike" kern="1200" cap="none" spc="-40" normalizeH="0" baseline="0" noProof="0" dirty="0">
                  <a:ln>
                    <a:noFill/>
                  </a:ln>
                  <a:solidFill>
                    <a:schemeClr val="tx1">
                      <a:lumMod val="95000"/>
                      <a:lumOff val="5000"/>
                    </a:schemeClr>
                  </a:solidFill>
                  <a:effectLst/>
                  <a:uLnTx/>
                  <a:uFillTx/>
                  <a:latin typeface="Segoe UI Semibold"/>
                  <a:ea typeface="+mn-ea"/>
                  <a:cs typeface="+mn-cs"/>
                </a:rPr>
              </a:br>
              <a:r>
                <a:rPr kumimoji="0" lang="en-US" sz="1200" b="0" i="0" u="none" strike="noStrike" kern="1200" cap="none" spc="-40" normalizeH="0" baseline="0" noProof="0" dirty="0">
                  <a:ln>
                    <a:noFill/>
                  </a:ln>
                  <a:solidFill>
                    <a:schemeClr val="tx1">
                      <a:lumMod val="95000"/>
                      <a:lumOff val="5000"/>
                    </a:schemeClr>
                  </a:solidFill>
                  <a:effectLst/>
                  <a:uLnTx/>
                  <a:uFillTx/>
                  <a:latin typeface="Segoe UI Semibold"/>
                  <a:ea typeface="+mn-ea"/>
                  <a:cs typeface="+mn-cs"/>
                </a:rPr>
                <a:t>Kubernetes Service</a:t>
              </a:r>
            </a:p>
          </p:txBody>
        </p:sp>
        <p:pic>
          <p:nvPicPr>
            <p:cNvPr id="30" name="Graphic 29">
              <a:extLst>
                <a:ext uri="{FF2B5EF4-FFF2-40B4-BE49-F238E27FC236}">
                  <a16:creationId xmlns:a16="http://schemas.microsoft.com/office/drawing/2014/main" id="{409BB0BE-4BEB-FB34-C455-BA5191001D28}"/>
                </a:ext>
              </a:extLst>
            </p:cNvPr>
            <p:cNvPicPr>
              <a:picLocks/>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467444" y="3191055"/>
              <a:ext cx="338328" cy="338328"/>
            </a:xfrm>
            <a:prstGeom prst="rect">
              <a:avLst/>
            </a:prstGeom>
            <a:effectLst>
              <a:outerShdw blurRad="127000" algn="ctr" rotWithShape="0">
                <a:prstClr val="black">
                  <a:alpha val="20000"/>
                </a:prstClr>
              </a:outerShdw>
            </a:effectLst>
          </p:spPr>
        </p:pic>
        <p:sp>
          <p:nvSpPr>
            <p:cNvPr id="31" name="TextBox 30">
              <a:extLst>
                <a:ext uri="{FF2B5EF4-FFF2-40B4-BE49-F238E27FC236}">
                  <a16:creationId xmlns:a16="http://schemas.microsoft.com/office/drawing/2014/main" id="{6AEE1AD0-69DF-F8FD-44ED-A7551E4DE84A}"/>
                </a:ext>
              </a:extLst>
            </p:cNvPr>
            <p:cNvSpPr txBox="1"/>
            <p:nvPr/>
          </p:nvSpPr>
          <p:spPr>
            <a:xfrm>
              <a:off x="3793353" y="3570953"/>
              <a:ext cx="1327319" cy="590931"/>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Azure</a:t>
              </a:r>
              <a:b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b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Container</a:t>
              </a:r>
              <a:b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b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Apps</a:t>
              </a:r>
            </a:p>
          </p:txBody>
        </p:sp>
        <p:pic>
          <p:nvPicPr>
            <p:cNvPr id="32" name="Graphic 31">
              <a:extLst>
                <a:ext uri="{FF2B5EF4-FFF2-40B4-BE49-F238E27FC236}">
                  <a16:creationId xmlns:a16="http://schemas.microsoft.com/office/drawing/2014/main" id="{3C1D9B39-A65C-E1E0-BA69-C6FCBF8F70D1}"/>
                </a:ext>
              </a:extLst>
            </p:cNvPr>
            <p:cNvPicPr>
              <a:picLocks/>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p:blipFill>
          <p:spPr>
            <a:xfrm>
              <a:off x="4287848" y="3191055"/>
              <a:ext cx="338328" cy="338328"/>
            </a:xfrm>
            <a:prstGeom prst="rect">
              <a:avLst/>
            </a:prstGeom>
            <a:effectLst>
              <a:outerShdw blurRad="127000" algn="ctr" rotWithShape="0">
                <a:prstClr val="black">
                  <a:alpha val="20000"/>
                </a:prstClr>
              </a:outerShdw>
            </a:effectLst>
          </p:spPr>
        </p:pic>
        <p:pic>
          <p:nvPicPr>
            <p:cNvPr id="34" name="Graphic 33">
              <a:extLst>
                <a:ext uri="{FF2B5EF4-FFF2-40B4-BE49-F238E27FC236}">
                  <a16:creationId xmlns:a16="http://schemas.microsoft.com/office/drawing/2014/main" id="{706C9744-1A32-0B94-D9F8-E83F4BCD81C5}"/>
                </a:ext>
              </a:extLst>
            </p:cNvPr>
            <p:cNvPicPr>
              <a:picLocks/>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5038085" y="3191055"/>
              <a:ext cx="338328" cy="338328"/>
            </a:xfrm>
            <a:prstGeom prst="rect">
              <a:avLst/>
            </a:prstGeom>
            <a:effectLst>
              <a:outerShdw blurRad="127000" algn="ctr" rotWithShape="0">
                <a:prstClr val="black">
                  <a:alpha val="20000"/>
                </a:prstClr>
              </a:outerShdw>
            </a:effectLst>
          </p:spPr>
        </p:pic>
        <p:sp>
          <p:nvSpPr>
            <p:cNvPr id="35" name="TextBox 34">
              <a:extLst>
                <a:ext uri="{FF2B5EF4-FFF2-40B4-BE49-F238E27FC236}">
                  <a16:creationId xmlns:a16="http://schemas.microsoft.com/office/drawing/2014/main" id="{893F1692-650B-61FD-6C05-AB40AA15770D}"/>
                </a:ext>
              </a:extLst>
            </p:cNvPr>
            <p:cNvSpPr txBox="1"/>
            <p:nvPr/>
          </p:nvSpPr>
          <p:spPr>
            <a:xfrm>
              <a:off x="3620005" y="2847243"/>
              <a:ext cx="2234201"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Application platforms</a:t>
              </a:r>
            </a:p>
          </p:txBody>
        </p:sp>
        <p:pic>
          <p:nvPicPr>
            <p:cNvPr id="1284120" name="Picture 24">
              <a:extLst>
                <a:ext uri="{FF2B5EF4-FFF2-40B4-BE49-F238E27FC236}">
                  <a16:creationId xmlns:a16="http://schemas.microsoft.com/office/drawing/2014/main" id="{5A3B311C-FA91-307D-6A73-68AD0B3D84FA}"/>
                </a:ext>
              </a:extLst>
            </p:cNvPr>
            <p:cNvPicPr>
              <a:picLocks noChangeAspect="1" noChangeArrowheads="1"/>
            </p:cNvPicPr>
            <p:nvPr/>
          </p:nvPicPr>
          <p:blipFill>
            <a:blip r:embed="rId35" cstate="screen">
              <a:extLst>
                <a:ext uri="{28A0092B-C50C-407E-A947-70E740481C1C}">
                  <a14:useLocalDpi xmlns:a14="http://schemas.microsoft.com/office/drawing/2010/main" val="0"/>
                </a:ext>
              </a:extLst>
            </a:blip>
            <a:srcRect/>
            <a:stretch>
              <a:fillRect/>
            </a:stretch>
          </p:blipFill>
          <p:spPr bwMode="auto">
            <a:xfrm>
              <a:off x="5658875" y="3158709"/>
              <a:ext cx="318471" cy="32386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6E5C23B3-C6E2-2781-60BC-182CBAB11310}"/>
                </a:ext>
              </a:extLst>
            </p:cNvPr>
            <p:cNvSpPr txBox="1"/>
            <p:nvPr/>
          </p:nvSpPr>
          <p:spPr>
            <a:xfrm>
              <a:off x="4527507" y="3570386"/>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Azure</a:t>
              </a:r>
              <a:b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b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Functions</a:t>
              </a:r>
            </a:p>
          </p:txBody>
        </p:sp>
        <p:sp>
          <p:nvSpPr>
            <p:cNvPr id="39" name="TextBox 38">
              <a:extLst>
                <a:ext uri="{FF2B5EF4-FFF2-40B4-BE49-F238E27FC236}">
                  <a16:creationId xmlns:a16="http://schemas.microsoft.com/office/drawing/2014/main" id="{D874D337-2805-FB00-261E-34F4F453BAB6}"/>
                </a:ext>
              </a:extLst>
            </p:cNvPr>
            <p:cNvSpPr txBox="1"/>
            <p:nvPr/>
          </p:nvSpPr>
          <p:spPr>
            <a:xfrm>
              <a:off x="5187910" y="3570385"/>
              <a:ext cx="1327319" cy="590931"/>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Azure</a:t>
              </a:r>
              <a:b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b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App</a:t>
              </a:r>
              <a:b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b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Service</a:t>
              </a:r>
            </a:p>
          </p:txBody>
        </p:sp>
      </p:grpSp>
      <p:grpSp>
        <p:nvGrpSpPr>
          <p:cNvPr id="11" name="Group 10" descr="Managed databases: azure postgreSQL, azure cosmos DB, azure SQL family, azure mySQL and MariaDB">
            <a:extLst>
              <a:ext uri="{FF2B5EF4-FFF2-40B4-BE49-F238E27FC236}">
                <a16:creationId xmlns:a16="http://schemas.microsoft.com/office/drawing/2014/main" id="{E3B277E8-7D81-B337-7DB6-B9E9B0546ABD}"/>
              </a:ext>
            </a:extLst>
          </p:cNvPr>
          <p:cNvGrpSpPr/>
          <p:nvPr/>
        </p:nvGrpSpPr>
        <p:grpSpPr>
          <a:xfrm>
            <a:off x="6407778" y="2743090"/>
            <a:ext cx="4068641" cy="1566246"/>
            <a:chOff x="6407778" y="3208954"/>
            <a:chExt cx="4068641" cy="1566246"/>
          </a:xfrm>
        </p:grpSpPr>
        <p:sp>
          <p:nvSpPr>
            <p:cNvPr id="141" name="Rectangle 140">
              <a:extLst>
                <a:ext uri="{FF2B5EF4-FFF2-40B4-BE49-F238E27FC236}">
                  <a16:creationId xmlns:a16="http://schemas.microsoft.com/office/drawing/2014/main" id="{53E4F7ED-30A7-4588-9A72-2AC74307B7E6}"/>
                </a:ext>
              </a:extLst>
            </p:cNvPr>
            <p:cNvSpPr/>
            <p:nvPr/>
          </p:nvSpPr>
          <p:spPr bwMode="auto">
            <a:xfrm>
              <a:off x="6407778" y="3208954"/>
              <a:ext cx="4027389" cy="1566246"/>
            </a:xfrm>
            <a:prstGeom prst="rect">
              <a:avLst/>
            </a:prstGeom>
            <a:solidFill>
              <a:schemeClr val="bg1">
                <a:lumMod val="85000"/>
              </a:schemeClr>
            </a:solidFill>
            <a:ln w="127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lumMod val="95000"/>
                    <a:lumOff val="5000"/>
                  </a:schemeClr>
                </a:solidFill>
                <a:effectLst/>
                <a:uLnTx/>
                <a:uFillTx/>
                <a:latin typeface="Segoe UI" panose="020B0502040204020203" pitchFamily="34" charset="0"/>
                <a:ea typeface="+mn-ea"/>
                <a:cs typeface="Segoe UI" panose="020B0502040204020203" pitchFamily="34" charset="0"/>
              </a:endParaRPr>
            </a:p>
          </p:txBody>
        </p:sp>
        <p:sp>
          <p:nvSpPr>
            <p:cNvPr id="142" name="TextBox 141">
              <a:extLst>
                <a:ext uri="{FF2B5EF4-FFF2-40B4-BE49-F238E27FC236}">
                  <a16:creationId xmlns:a16="http://schemas.microsoft.com/office/drawing/2014/main" id="{CB5B14A4-B846-BC7F-F724-DCC58DCDEED0}"/>
                </a:ext>
              </a:extLst>
            </p:cNvPr>
            <p:cNvSpPr txBox="1"/>
            <p:nvPr/>
          </p:nvSpPr>
          <p:spPr>
            <a:xfrm>
              <a:off x="7304371" y="3312540"/>
              <a:ext cx="2234201"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Managed databases</a:t>
              </a:r>
            </a:p>
          </p:txBody>
        </p:sp>
        <p:pic>
          <p:nvPicPr>
            <p:cNvPr id="156" name="Graphic 155" descr="Azure PostgreSQL logo">
              <a:extLst>
                <a:ext uri="{FF2B5EF4-FFF2-40B4-BE49-F238E27FC236}">
                  <a16:creationId xmlns:a16="http://schemas.microsoft.com/office/drawing/2014/main" id="{FA701B95-8163-032B-F194-2D2CF505F151}"/>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921159" y="3642561"/>
              <a:ext cx="338328" cy="338328"/>
            </a:xfrm>
            <a:prstGeom prst="rect">
              <a:avLst/>
            </a:prstGeom>
          </p:spPr>
        </p:pic>
        <p:sp>
          <p:nvSpPr>
            <p:cNvPr id="157" name="TextBox 156">
              <a:extLst>
                <a:ext uri="{FF2B5EF4-FFF2-40B4-BE49-F238E27FC236}">
                  <a16:creationId xmlns:a16="http://schemas.microsoft.com/office/drawing/2014/main" id="{0B85CBFB-8B60-631C-513D-C85C3DF4ACC0}"/>
                </a:ext>
              </a:extLst>
            </p:cNvPr>
            <p:cNvSpPr txBox="1"/>
            <p:nvPr/>
          </p:nvSpPr>
          <p:spPr>
            <a:xfrm>
              <a:off x="6426664" y="4036250"/>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Azure</a:t>
              </a:r>
              <a:b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b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PostgreSQL</a:t>
              </a:r>
            </a:p>
          </p:txBody>
        </p:sp>
        <p:pic>
          <p:nvPicPr>
            <p:cNvPr id="154" name="Graphic 153">
              <a:extLst>
                <a:ext uri="{FF2B5EF4-FFF2-40B4-BE49-F238E27FC236}">
                  <a16:creationId xmlns:a16="http://schemas.microsoft.com/office/drawing/2014/main" id="{F70B9DBA-A279-6231-CD0B-3D66E6BF8D6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p:blipFill>
          <p:spPr>
            <a:xfrm>
              <a:off x="7842803" y="3651837"/>
              <a:ext cx="338328" cy="338328"/>
            </a:xfrm>
            <a:prstGeom prst="rect">
              <a:avLst/>
            </a:prstGeom>
          </p:spPr>
        </p:pic>
        <p:sp>
          <p:nvSpPr>
            <p:cNvPr id="155" name="TextBox 154">
              <a:extLst>
                <a:ext uri="{FF2B5EF4-FFF2-40B4-BE49-F238E27FC236}">
                  <a16:creationId xmlns:a16="http://schemas.microsoft.com/office/drawing/2014/main" id="{185A97D7-9336-6211-300C-D2037819A427}"/>
                </a:ext>
              </a:extLst>
            </p:cNvPr>
            <p:cNvSpPr txBox="1"/>
            <p:nvPr/>
          </p:nvSpPr>
          <p:spPr>
            <a:xfrm>
              <a:off x="7348308" y="4036250"/>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Azure</a:t>
              </a:r>
              <a:b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b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Cosmos DB</a:t>
              </a:r>
            </a:p>
          </p:txBody>
        </p:sp>
        <p:pic>
          <p:nvPicPr>
            <p:cNvPr id="152" name="Graphic 151">
              <a:extLst>
                <a:ext uri="{FF2B5EF4-FFF2-40B4-BE49-F238E27FC236}">
                  <a16:creationId xmlns:a16="http://schemas.microsoft.com/office/drawing/2014/main" id="{41E2992C-11DC-A70A-ABCF-3153D964E7AA}"/>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p:blipFill>
          <p:spPr>
            <a:xfrm>
              <a:off x="8721951" y="3642561"/>
              <a:ext cx="338328" cy="338328"/>
            </a:xfrm>
            <a:prstGeom prst="rect">
              <a:avLst/>
            </a:prstGeom>
          </p:spPr>
        </p:pic>
        <p:sp>
          <p:nvSpPr>
            <p:cNvPr id="153" name="TextBox 152">
              <a:extLst>
                <a:ext uri="{FF2B5EF4-FFF2-40B4-BE49-F238E27FC236}">
                  <a16:creationId xmlns:a16="http://schemas.microsoft.com/office/drawing/2014/main" id="{0F095DF9-4321-182F-89C4-48D58198DBF6}"/>
                </a:ext>
              </a:extLst>
            </p:cNvPr>
            <p:cNvSpPr txBox="1"/>
            <p:nvPr/>
          </p:nvSpPr>
          <p:spPr>
            <a:xfrm>
              <a:off x="8227456" y="4036250"/>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Azure</a:t>
              </a:r>
              <a:b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b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SQL family</a:t>
              </a:r>
            </a:p>
          </p:txBody>
        </p:sp>
        <p:sp>
          <p:nvSpPr>
            <p:cNvPr id="148" name="TextBox 147">
              <a:extLst>
                <a:ext uri="{FF2B5EF4-FFF2-40B4-BE49-F238E27FC236}">
                  <a16:creationId xmlns:a16="http://schemas.microsoft.com/office/drawing/2014/main" id="{365CA2C9-E04E-4C5C-BE33-DE0C4018E676}"/>
                </a:ext>
              </a:extLst>
            </p:cNvPr>
            <p:cNvSpPr txBox="1"/>
            <p:nvPr/>
          </p:nvSpPr>
          <p:spPr>
            <a:xfrm>
              <a:off x="9149100" y="4036250"/>
              <a:ext cx="1327319" cy="590931"/>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Azure</a:t>
              </a:r>
              <a:b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b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MySQL &amp; MariaDB</a:t>
              </a:r>
            </a:p>
          </p:txBody>
        </p:sp>
        <p:grpSp>
          <p:nvGrpSpPr>
            <p:cNvPr id="149" name="Group 148" descr="Azure MySQL logo and Azure MariaDB logo">
              <a:extLst>
                <a:ext uri="{FF2B5EF4-FFF2-40B4-BE49-F238E27FC236}">
                  <a16:creationId xmlns:a16="http://schemas.microsoft.com/office/drawing/2014/main" id="{5FD60165-40DF-23E1-E389-EF3A950CE6A0}"/>
                </a:ext>
              </a:extLst>
            </p:cNvPr>
            <p:cNvGrpSpPr/>
            <p:nvPr/>
          </p:nvGrpSpPr>
          <p:grpSpPr>
            <a:xfrm>
              <a:off x="9501724" y="3623537"/>
              <a:ext cx="622070" cy="335695"/>
              <a:chOff x="4111882" y="3200655"/>
              <a:chExt cx="1084452" cy="585216"/>
            </a:xfrm>
          </p:grpSpPr>
          <p:pic>
            <p:nvPicPr>
              <p:cNvPr id="150" name="Graphic 149">
                <a:extLst>
                  <a:ext uri="{FF2B5EF4-FFF2-40B4-BE49-F238E27FC236}">
                    <a16:creationId xmlns:a16="http://schemas.microsoft.com/office/drawing/2014/main" id="{2998E6E0-DFCE-584A-6B34-9ACA21E0CCEE}"/>
                  </a:ext>
                  <a:ext uri="{C183D7F6-B498-43B3-948B-1728B52AA6E4}">
                    <adec:decorative xmlns:adec="http://schemas.microsoft.com/office/drawing/2017/decorative" val="1"/>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111882" y="3200655"/>
                <a:ext cx="585216" cy="585216"/>
              </a:xfrm>
              <a:prstGeom prst="rect">
                <a:avLst/>
              </a:prstGeom>
            </p:spPr>
          </p:pic>
          <p:pic>
            <p:nvPicPr>
              <p:cNvPr id="151" name="Graphic 150">
                <a:extLst>
                  <a:ext uri="{FF2B5EF4-FFF2-40B4-BE49-F238E27FC236}">
                    <a16:creationId xmlns:a16="http://schemas.microsoft.com/office/drawing/2014/main" id="{1172237D-6D2E-0C78-F2AA-A24E69172892}"/>
                  </a:ext>
                  <a:ext uri="{C183D7F6-B498-43B3-948B-1728B52AA6E4}">
                    <adec:decorative xmlns:adec="http://schemas.microsoft.com/office/drawing/2017/decorative" val="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611118" y="3200655"/>
                <a:ext cx="585216" cy="585216"/>
              </a:xfrm>
              <a:prstGeom prst="rect">
                <a:avLst/>
              </a:prstGeom>
            </p:spPr>
          </p:pic>
        </p:grpSp>
      </p:grpSp>
      <p:grpSp>
        <p:nvGrpSpPr>
          <p:cNvPr id="25" name="Group 24" descr="Storage: Azure storage">
            <a:extLst>
              <a:ext uri="{FF2B5EF4-FFF2-40B4-BE49-F238E27FC236}">
                <a16:creationId xmlns:a16="http://schemas.microsoft.com/office/drawing/2014/main" id="{C44803D5-9D12-98D9-3E21-34DB5A84DE27}"/>
              </a:ext>
            </a:extLst>
          </p:cNvPr>
          <p:cNvGrpSpPr/>
          <p:nvPr/>
        </p:nvGrpSpPr>
        <p:grpSpPr>
          <a:xfrm>
            <a:off x="10495651" y="2743089"/>
            <a:ext cx="1111132" cy="1561365"/>
            <a:chOff x="10495651" y="3208953"/>
            <a:chExt cx="1111132" cy="1561365"/>
          </a:xfrm>
        </p:grpSpPr>
        <p:sp>
          <p:nvSpPr>
            <p:cNvPr id="206" name="Rectangle 205">
              <a:extLst>
                <a:ext uri="{FF2B5EF4-FFF2-40B4-BE49-F238E27FC236}">
                  <a16:creationId xmlns:a16="http://schemas.microsoft.com/office/drawing/2014/main" id="{15854184-76FF-E666-7A6B-F72DEB3D5500}"/>
                </a:ext>
              </a:extLst>
            </p:cNvPr>
            <p:cNvSpPr/>
            <p:nvPr/>
          </p:nvSpPr>
          <p:spPr bwMode="auto">
            <a:xfrm>
              <a:off x="10495651" y="3208953"/>
              <a:ext cx="1111132" cy="1561365"/>
            </a:xfrm>
            <a:prstGeom prst="rect">
              <a:avLst/>
            </a:prstGeom>
            <a:solidFill>
              <a:schemeClr val="bg1">
                <a:lumMod val="85000"/>
              </a:schemeClr>
            </a:solidFill>
            <a:ln w="127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lumMod val="95000"/>
                    <a:lumOff val="5000"/>
                  </a:schemeClr>
                </a:solidFill>
                <a:effectLst/>
                <a:uLnTx/>
                <a:uFillTx/>
                <a:latin typeface="Segoe UI" panose="020B0502040204020203" pitchFamily="34" charset="0"/>
                <a:ea typeface="+mn-ea"/>
                <a:cs typeface="Segoe UI" panose="020B0502040204020203" pitchFamily="34" charset="0"/>
              </a:endParaRPr>
            </a:p>
          </p:txBody>
        </p:sp>
        <p:sp>
          <p:nvSpPr>
            <p:cNvPr id="207" name="TextBox 206">
              <a:extLst>
                <a:ext uri="{FF2B5EF4-FFF2-40B4-BE49-F238E27FC236}">
                  <a16:creationId xmlns:a16="http://schemas.microsoft.com/office/drawing/2014/main" id="{51457E9D-FC7A-E9C4-DB7F-6A971C1F0171}"/>
                </a:ext>
              </a:extLst>
            </p:cNvPr>
            <p:cNvSpPr txBox="1"/>
            <p:nvPr/>
          </p:nvSpPr>
          <p:spPr>
            <a:xfrm>
              <a:off x="10656642" y="3312540"/>
              <a:ext cx="789150"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Storage</a:t>
              </a:r>
            </a:p>
          </p:txBody>
        </p:sp>
        <p:pic>
          <p:nvPicPr>
            <p:cNvPr id="209" name="Graphic 208">
              <a:extLst>
                <a:ext uri="{FF2B5EF4-FFF2-40B4-BE49-F238E27FC236}">
                  <a16:creationId xmlns:a16="http://schemas.microsoft.com/office/drawing/2014/main" id="{3B009B80-C3AB-4F6E-6128-24983FC6BC49}"/>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10882053" y="3706355"/>
              <a:ext cx="338328" cy="338328"/>
            </a:xfrm>
            <a:prstGeom prst="rect">
              <a:avLst/>
            </a:prstGeom>
          </p:spPr>
        </p:pic>
        <p:sp>
          <p:nvSpPr>
            <p:cNvPr id="210" name="TextBox 209">
              <a:extLst>
                <a:ext uri="{FF2B5EF4-FFF2-40B4-BE49-F238E27FC236}">
                  <a16:creationId xmlns:a16="http://schemas.microsoft.com/office/drawing/2014/main" id="{108324EC-7DE0-0BB8-AB6B-EC9D86DDDC21}"/>
                </a:ext>
              </a:extLst>
            </p:cNvPr>
            <p:cNvSpPr txBox="1"/>
            <p:nvPr/>
          </p:nvSpPr>
          <p:spPr>
            <a:xfrm>
              <a:off x="10656350" y="4032918"/>
              <a:ext cx="789734"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Azure</a:t>
              </a:r>
              <a:b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b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Storage</a:t>
              </a:r>
            </a:p>
          </p:txBody>
        </p:sp>
      </p:grpSp>
      <p:grpSp>
        <p:nvGrpSpPr>
          <p:cNvPr id="26" name="Group 25" descr="Observability: azure monitor, azure app insights, azure managed grafana">
            <a:extLst>
              <a:ext uri="{FF2B5EF4-FFF2-40B4-BE49-F238E27FC236}">
                <a16:creationId xmlns:a16="http://schemas.microsoft.com/office/drawing/2014/main" id="{D1E9766B-B3A8-D206-7E70-44EF3F80F153}"/>
              </a:ext>
            </a:extLst>
          </p:cNvPr>
          <p:cNvGrpSpPr/>
          <p:nvPr/>
        </p:nvGrpSpPr>
        <p:grpSpPr>
          <a:xfrm>
            <a:off x="3141133" y="4364832"/>
            <a:ext cx="8465080" cy="1030509"/>
            <a:chOff x="3141133" y="4830696"/>
            <a:chExt cx="8465080" cy="1030509"/>
          </a:xfrm>
        </p:grpSpPr>
        <p:sp>
          <p:nvSpPr>
            <p:cNvPr id="163" name="Rectangle 162">
              <a:extLst>
                <a:ext uri="{FF2B5EF4-FFF2-40B4-BE49-F238E27FC236}">
                  <a16:creationId xmlns:a16="http://schemas.microsoft.com/office/drawing/2014/main" id="{3D2B47EE-F85B-2FC5-9BC4-0DF23267833D}"/>
                </a:ext>
              </a:extLst>
            </p:cNvPr>
            <p:cNvSpPr/>
            <p:nvPr/>
          </p:nvSpPr>
          <p:spPr bwMode="auto">
            <a:xfrm>
              <a:off x="3141133" y="4830696"/>
              <a:ext cx="8465080" cy="1030509"/>
            </a:xfrm>
            <a:prstGeom prst="rect">
              <a:avLst/>
            </a:prstGeom>
            <a:solidFill>
              <a:schemeClr val="bg1">
                <a:lumMod val="85000"/>
              </a:schemeClr>
            </a:solidFill>
            <a:ln w="127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lumMod val="95000"/>
                    <a:lumOff val="5000"/>
                  </a:schemeClr>
                </a:solidFill>
                <a:effectLst/>
                <a:uLnTx/>
                <a:uFillTx/>
                <a:latin typeface="Segoe UI" panose="020B0502040204020203" pitchFamily="34" charset="0"/>
                <a:ea typeface="+mn-ea"/>
                <a:cs typeface="Segoe UI" panose="020B0502040204020203" pitchFamily="34" charset="0"/>
              </a:endParaRPr>
            </a:p>
          </p:txBody>
        </p:sp>
        <p:sp>
          <p:nvSpPr>
            <p:cNvPr id="164" name="TextBox 163">
              <a:extLst>
                <a:ext uri="{FF2B5EF4-FFF2-40B4-BE49-F238E27FC236}">
                  <a16:creationId xmlns:a16="http://schemas.microsoft.com/office/drawing/2014/main" id="{B796F800-D44C-E3E2-1923-689FDF1CEB6B}"/>
                </a:ext>
              </a:extLst>
            </p:cNvPr>
            <p:cNvSpPr txBox="1"/>
            <p:nvPr/>
          </p:nvSpPr>
          <p:spPr>
            <a:xfrm>
              <a:off x="6256572" y="4916322"/>
              <a:ext cx="2234201"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Observability</a:t>
              </a:r>
            </a:p>
          </p:txBody>
        </p:sp>
        <p:pic>
          <p:nvPicPr>
            <p:cNvPr id="12" name="Picture 11">
              <a:extLst>
                <a:ext uri="{FF2B5EF4-FFF2-40B4-BE49-F238E27FC236}">
                  <a16:creationId xmlns:a16="http://schemas.microsoft.com/office/drawing/2014/main" id="{FEFACAE7-613A-82BF-E868-A2FF5358E014}"/>
                </a:ext>
              </a:extLst>
            </p:cNvPr>
            <p:cNvPicPr>
              <a:picLocks noChangeAspect="1"/>
            </p:cNvPicPr>
            <p:nvPr/>
          </p:nvPicPr>
          <p:blipFill>
            <a:blip r:embed="rId48"/>
            <a:stretch>
              <a:fillRect/>
            </a:stretch>
          </p:blipFill>
          <p:spPr>
            <a:xfrm>
              <a:off x="6004087" y="5124571"/>
              <a:ext cx="319060" cy="319060"/>
            </a:xfrm>
            <a:prstGeom prst="rect">
              <a:avLst/>
            </a:prstGeom>
          </p:spPr>
        </p:pic>
        <p:pic>
          <p:nvPicPr>
            <p:cNvPr id="13" name="Picture 12">
              <a:extLst>
                <a:ext uri="{FF2B5EF4-FFF2-40B4-BE49-F238E27FC236}">
                  <a16:creationId xmlns:a16="http://schemas.microsoft.com/office/drawing/2014/main" id="{A9209761-388E-B79B-07E3-171E782CC359}"/>
                </a:ext>
              </a:extLst>
            </p:cNvPr>
            <p:cNvPicPr>
              <a:picLocks noChangeAspect="1"/>
            </p:cNvPicPr>
            <p:nvPr/>
          </p:nvPicPr>
          <p:blipFill>
            <a:blip r:embed="rId49"/>
            <a:stretch>
              <a:fillRect/>
            </a:stretch>
          </p:blipFill>
          <p:spPr>
            <a:xfrm>
              <a:off x="7260790" y="5124571"/>
              <a:ext cx="229726" cy="319060"/>
            </a:xfrm>
            <a:prstGeom prst="rect">
              <a:avLst/>
            </a:prstGeom>
          </p:spPr>
        </p:pic>
        <p:pic>
          <p:nvPicPr>
            <p:cNvPr id="14" name="Picture 13">
              <a:extLst>
                <a:ext uri="{FF2B5EF4-FFF2-40B4-BE49-F238E27FC236}">
                  <a16:creationId xmlns:a16="http://schemas.microsoft.com/office/drawing/2014/main" id="{4B46B9FA-D40C-4CFF-1814-C91CD869052B}"/>
                </a:ext>
              </a:extLst>
            </p:cNvPr>
            <p:cNvPicPr>
              <a:picLocks noChangeAspect="1"/>
            </p:cNvPicPr>
            <p:nvPr/>
          </p:nvPicPr>
          <p:blipFill>
            <a:blip r:embed="rId50"/>
            <a:stretch>
              <a:fillRect/>
            </a:stretch>
          </p:blipFill>
          <p:spPr>
            <a:xfrm>
              <a:off x="8364122" y="5092700"/>
              <a:ext cx="398826" cy="398824"/>
            </a:xfrm>
            <a:prstGeom prst="rect">
              <a:avLst/>
            </a:prstGeom>
          </p:spPr>
        </p:pic>
        <p:sp>
          <p:nvSpPr>
            <p:cNvPr id="15" name="TextBox 14">
              <a:extLst>
                <a:ext uri="{FF2B5EF4-FFF2-40B4-BE49-F238E27FC236}">
                  <a16:creationId xmlns:a16="http://schemas.microsoft.com/office/drawing/2014/main" id="{1762C72C-0DD8-33FE-5023-3ACA10E56C34}"/>
                </a:ext>
              </a:extLst>
            </p:cNvPr>
            <p:cNvSpPr txBox="1">
              <a:spLocks/>
            </p:cNvSpPr>
            <p:nvPr/>
          </p:nvSpPr>
          <p:spPr>
            <a:xfrm>
              <a:off x="5732743" y="5432340"/>
              <a:ext cx="861332" cy="403129"/>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1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Azure Monitor</a:t>
              </a:r>
            </a:p>
          </p:txBody>
        </p:sp>
        <p:sp>
          <p:nvSpPr>
            <p:cNvPr id="16" name="TextBox 15">
              <a:extLst>
                <a:ext uri="{FF2B5EF4-FFF2-40B4-BE49-F238E27FC236}">
                  <a16:creationId xmlns:a16="http://schemas.microsoft.com/office/drawing/2014/main" id="{591C9CD3-F6F9-0AFA-9867-3CBDCED8D7F2}"/>
                </a:ext>
              </a:extLst>
            </p:cNvPr>
            <p:cNvSpPr txBox="1">
              <a:spLocks/>
            </p:cNvSpPr>
            <p:nvPr/>
          </p:nvSpPr>
          <p:spPr>
            <a:xfrm>
              <a:off x="6938423" y="5432340"/>
              <a:ext cx="861332" cy="403129"/>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1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Azure App Insights</a:t>
              </a:r>
            </a:p>
          </p:txBody>
        </p:sp>
        <p:sp>
          <p:nvSpPr>
            <p:cNvPr id="17" name="TextBox 16">
              <a:extLst>
                <a:ext uri="{FF2B5EF4-FFF2-40B4-BE49-F238E27FC236}">
                  <a16:creationId xmlns:a16="http://schemas.microsoft.com/office/drawing/2014/main" id="{23B42F0A-312D-2767-B253-0CCD23AEED69}"/>
                </a:ext>
              </a:extLst>
            </p:cNvPr>
            <p:cNvSpPr txBox="1">
              <a:spLocks/>
            </p:cNvSpPr>
            <p:nvPr/>
          </p:nvSpPr>
          <p:spPr>
            <a:xfrm>
              <a:off x="7996930" y="5432338"/>
              <a:ext cx="1133210" cy="395261"/>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1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Azure Managed Grafana</a:t>
              </a:r>
            </a:p>
          </p:txBody>
        </p:sp>
      </p:grpSp>
      <p:cxnSp>
        <p:nvCxnSpPr>
          <p:cNvPr id="21" name="Straight Connector 20">
            <a:extLst>
              <a:ext uri="{FF2B5EF4-FFF2-40B4-BE49-F238E27FC236}">
                <a16:creationId xmlns:a16="http://schemas.microsoft.com/office/drawing/2014/main" id="{2B24DEB1-124D-B280-57E9-F8927655B592}"/>
              </a:ext>
              <a:ext uri="{C183D7F6-B498-43B3-948B-1728B52AA6E4}">
                <adec:decorative xmlns:adec="http://schemas.microsoft.com/office/drawing/2017/decorative" val="1"/>
              </a:ext>
            </a:extLst>
          </p:cNvPr>
          <p:cNvCxnSpPr>
            <a:cxnSpLocks/>
          </p:cNvCxnSpPr>
          <p:nvPr/>
        </p:nvCxnSpPr>
        <p:spPr>
          <a:xfrm>
            <a:off x="6590915" y="5904490"/>
            <a:ext cx="5015298" cy="0"/>
          </a:xfrm>
          <a:prstGeom prst="line">
            <a:avLst/>
          </a:prstGeom>
          <a:noFill/>
          <a:ln w="19050" cap="flat" cmpd="sng" algn="ctr">
            <a:gradFill>
              <a:gsLst>
                <a:gs pos="0">
                  <a:srgbClr val="C5B4E3"/>
                </a:gs>
                <a:gs pos="100000">
                  <a:srgbClr val="FFB3BB"/>
                </a:gs>
              </a:gsLst>
              <a:lin ang="0" scaled="0"/>
            </a:gradFill>
            <a:prstDash val="solid"/>
            <a:headEnd type="none" w="med" len="med"/>
            <a:tailEnd type="none" w="med" len="med"/>
          </a:ln>
          <a:effectLst>
            <a:outerShdw blurRad="50800" dist="38100" dir="2700000" sx="98000" sy="98000" algn="tl" rotWithShape="0">
              <a:prstClr val="black">
                <a:alpha val="40000"/>
              </a:prstClr>
            </a:outerShdw>
          </a:effectLst>
        </p:spPr>
      </p:cxnSp>
      <p:cxnSp>
        <p:nvCxnSpPr>
          <p:cNvPr id="22" name="Straight Connector 21">
            <a:extLst>
              <a:ext uri="{FF2B5EF4-FFF2-40B4-BE49-F238E27FC236}">
                <a16:creationId xmlns:a16="http://schemas.microsoft.com/office/drawing/2014/main" id="{60CFEB7F-8E3F-8DEC-1AF3-BB8495B7DE70}"/>
              </a:ext>
              <a:ext uri="{C183D7F6-B498-43B3-948B-1728B52AA6E4}">
                <adec:decorative xmlns:adec="http://schemas.microsoft.com/office/drawing/2017/decorative" val="1"/>
              </a:ext>
            </a:extLst>
          </p:cNvPr>
          <p:cNvCxnSpPr>
            <a:cxnSpLocks/>
          </p:cNvCxnSpPr>
          <p:nvPr/>
        </p:nvCxnSpPr>
        <p:spPr>
          <a:xfrm>
            <a:off x="584200" y="5904490"/>
            <a:ext cx="5029200" cy="0"/>
          </a:xfrm>
          <a:prstGeom prst="line">
            <a:avLst/>
          </a:prstGeom>
          <a:noFill/>
          <a:ln w="19050" cap="flat" cmpd="sng" algn="ctr">
            <a:solidFill>
              <a:srgbClr val="C5B4E3"/>
            </a:solidFill>
            <a:prstDash val="solid"/>
            <a:headEnd type="none" w="med" len="med"/>
            <a:tailEnd type="none" w="med" len="med"/>
          </a:ln>
          <a:effectLst>
            <a:outerShdw blurRad="50800" dist="38100" dir="2700000" sx="98000" sy="98000" algn="tl" rotWithShape="0">
              <a:prstClr val="black">
                <a:alpha val="40000"/>
              </a:prstClr>
            </a:outerShdw>
          </a:effectLst>
        </p:spPr>
      </p:cxnSp>
      <p:grpSp>
        <p:nvGrpSpPr>
          <p:cNvPr id="27" name="Group 26" descr="Cloud operations anywhere. Azure Arc">
            <a:extLst>
              <a:ext uri="{FF2B5EF4-FFF2-40B4-BE49-F238E27FC236}">
                <a16:creationId xmlns:a16="http://schemas.microsoft.com/office/drawing/2014/main" id="{4165B0F0-E81F-4D4E-0B32-D46764AB8277}"/>
              </a:ext>
            </a:extLst>
          </p:cNvPr>
          <p:cNvGrpSpPr/>
          <p:nvPr/>
        </p:nvGrpSpPr>
        <p:grpSpPr>
          <a:xfrm>
            <a:off x="5209656" y="5558786"/>
            <a:ext cx="1787604" cy="813271"/>
            <a:chOff x="5233616" y="5808438"/>
            <a:chExt cx="1787604" cy="813271"/>
          </a:xfrm>
        </p:grpSpPr>
        <p:pic>
          <p:nvPicPr>
            <p:cNvPr id="19" name="Picture 7">
              <a:extLst>
                <a:ext uri="{FF2B5EF4-FFF2-40B4-BE49-F238E27FC236}">
                  <a16:creationId xmlns:a16="http://schemas.microsoft.com/office/drawing/2014/main" id="{4B381479-1874-3166-7AE2-2BF1C197438C}"/>
                </a:ext>
              </a:extLst>
            </p:cNvPr>
            <p:cNvPicPr>
              <a:picLocks noChangeAspect="1"/>
            </p:cNvPicPr>
            <p:nvPr/>
          </p:nvPicPr>
          <p:blipFill rotWithShape="1">
            <a:blip r:embed="rId51" cstate="screen">
              <a:extLst>
                <a:ext uri="{28A0092B-C50C-407E-A947-70E740481C1C}">
                  <a14:useLocalDpi xmlns:a14="http://schemas.microsoft.com/office/drawing/2010/main" val="0"/>
                </a:ext>
                <a:ext uri="{96DAC541-7B7A-43D3-8B79-37D633B846F1}">
                  <asvg:svgBlip xmlns:asvg="http://schemas.microsoft.com/office/drawing/2016/SVG/main" r:embed="rId52"/>
                </a:ext>
              </a:extLst>
            </a:blip>
            <a:srcRect t="3913" b="3913"/>
            <a:stretch/>
          </p:blipFill>
          <p:spPr>
            <a:xfrm>
              <a:off x="5925009" y="5987892"/>
              <a:ext cx="404819" cy="373140"/>
            </a:xfrm>
            <a:prstGeom prst="rect">
              <a:avLst/>
            </a:prstGeom>
            <a:noFill/>
            <a:ln>
              <a:noFill/>
              <a:headEnd type="none" w="med" len="med"/>
              <a:tailEnd type="none" w="med" len="med"/>
            </a:ln>
            <a:effectLst/>
          </p:spPr>
        </p:pic>
        <p:sp>
          <p:nvSpPr>
            <p:cNvPr id="20" name="TextBox 19">
              <a:extLst>
                <a:ext uri="{FF2B5EF4-FFF2-40B4-BE49-F238E27FC236}">
                  <a16:creationId xmlns:a16="http://schemas.microsoft.com/office/drawing/2014/main" id="{A75A652A-5BDB-B838-B7C5-C902063943F9}"/>
                </a:ext>
              </a:extLst>
            </p:cNvPr>
            <p:cNvSpPr txBox="1"/>
            <p:nvPr/>
          </p:nvSpPr>
          <p:spPr>
            <a:xfrm>
              <a:off x="5778879" y="6289358"/>
              <a:ext cx="697079" cy="33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Azure Arc</a:t>
              </a:r>
            </a:p>
          </p:txBody>
        </p:sp>
        <p:sp>
          <p:nvSpPr>
            <p:cNvPr id="23" name="TextBox 22">
              <a:extLst>
                <a:ext uri="{FF2B5EF4-FFF2-40B4-BE49-F238E27FC236}">
                  <a16:creationId xmlns:a16="http://schemas.microsoft.com/office/drawing/2014/main" id="{51A61D21-4E0B-0DF3-CF04-71ADC40D328B}"/>
                </a:ext>
              </a:extLst>
            </p:cNvPr>
            <p:cNvSpPr txBox="1"/>
            <p:nvPr/>
          </p:nvSpPr>
          <p:spPr>
            <a:xfrm>
              <a:off x="5233616" y="5808438"/>
              <a:ext cx="1787604" cy="166199"/>
            </a:xfrm>
            <a:prstGeom prst="rect">
              <a:avLst/>
            </a:prstGeom>
          </p:spPr>
          <p:txBody>
            <a:bodyPr vert="horz" wrap="none" lIns="0" tIns="0" rIns="0" bIns="0" rtlCol="0" anchor="b">
              <a:spAutoFit/>
            </a:bodyPr>
            <a:lstStyle/>
            <a:p>
              <a:pPr marL="0" marR="0" lvl="0" indent="-233160" algn="ctr" defTabSz="914016"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40" normalizeH="0" baseline="0" noProof="0">
                  <a:ln>
                    <a:noFill/>
                  </a:ln>
                  <a:solidFill>
                    <a:schemeClr val="tx1">
                      <a:lumMod val="95000"/>
                      <a:lumOff val="5000"/>
                    </a:schemeClr>
                  </a:solidFill>
                  <a:effectLst/>
                  <a:uLnTx/>
                  <a:uFillTx/>
                  <a:latin typeface="Segoe UI Semibold"/>
                  <a:ea typeface="+mn-ea"/>
                  <a:cs typeface="+mn-cs"/>
                </a:rPr>
                <a:t>Cloud operations anywhere</a:t>
              </a:r>
            </a:p>
          </p:txBody>
        </p:sp>
      </p:grpSp>
      <p:grpSp>
        <p:nvGrpSpPr>
          <p:cNvPr id="172" name="Group 171">
            <a:extLst>
              <a:ext uri="{FF2B5EF4-FFF2-40B4-BE49-F238E27FC236}">
                <a16:creationId xmlns:a16="http://schemas.microsoft.com/office/drawing/2014/main" id="{0F720F4E-5F2A-C273-DBA2-71EB16BE8626}"/>
              </a:ext>
              <a:ext uri="{C183D7F6-B498-43B3-948B-1728B52AA6E4}">
                <adec:decorative xmlns:adec="http://schemas.microsoft.com/office/drawing/2017/decorative" val="1"/>
              </a:ext>
            </a:extLst>
          </p:cNvPr>
          <p:cNvGrpSpPr/>
          <p:nvPr/>
        </p:nvGrpSpPr>
        <p:grpSpPr>
          <a:xfrm rot="5400000">
            <a:off x="8275102" y="4149576"/>
            <a:ext cx="399688" cy="399686"/>
            <a:chOff x="7486595" y="3685943"/>
            <a:chExt cx="399688" cy="399686"/>
          </a:xfrm>
        </p:grpSpPr>
        <p:sp>
          <p:nvSpPr>
            <p:cNvPr id="173" name="Oval 172">
              <a:extLst>
                <a:ext uri="{FF2B5EF4-FFF2-40B4-BE49-F238E27FC236}">
                  <a16:creationId xmlns:a16="http://schemas.microsoft.com/office/drawing/2014/main" id="{7B30A850-787B-A7C8-13FE-FDCC8EFA7314}"/>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chemeClr val="bg1"/>
            </a:solidFill>
            <a:ln w="12700" cap="sq">
              <a:gradFill flip="none" rotWithShape="1">
                <a:gsLst>
                  <a:gs pos="10000">
                    <a:srgbClr val="FFB3BB"/>
                  </a:gs>
                  <a:gs pos="35000">
                    <a:srgbClr val="C5B4E3"/>
                  </a:gs>
                </a:gsLst>
                <a:path path="circle">
                  <a:fillToRect l="100000" t="100000"/>
                </a:path>
                <a:tileRect r="-100000" b="-100000"/>
              </a:gradFill>
              <a:prstDash val="solid"/>
              <a:miter lim="800000"/>
              <a:headEnd/>
              <a:tailEnd/>
            </a:ln>
            <a:effectLst>
              <a:outerShdw blurRad="63500" dist="38100" dir="2700000" algn="tl" rotWithShape="0">
                <a:prstClr val="black">
                  <a:alpha val="5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lumMod val="95000"/>
                    <a:lumOff val="5000"/>
                  </a:schemeClr>
                </a:solidFill>
                <a:effectLst/>
                <a:uLnTx/>
                <a:uFillTx/>
                <a:latin typeface="Segoe UI" panose="020B0502040204020203" pitchFamily="34" charset="0"/>
                <a:ea typeface="+mn-ea"/>
                <a:cs typeface="+mn-cs"/>
              </a:endParaRPr>
            </a:p>
          </p:txBody>
        </p:sp>
        <p:sp>
          <p:nvSpPr>
            <p:cNvPr id="174" name="arrow">
              <a:extLst>
                <a:ext uri="{FF2B5EF4-FFF2-40B4-BE49-F238E27FC236}">
                  <a16:creationId xmlns:a16="http://schemas.microsoft.com/office/drawing/2014/main" id="{8D87254D-25BD-F0EB-AF70-4F9702E4C09D}"/>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lumMod val="95000"/>
                    <a:lumOff val="5000"/>
                  </a:schemeClr>
                </a:solidFill>
                <a:effectLst/>
                <a:uLnTx/>
                <a:uFillTx/>
                <a:latin typeface="Segoe UI" panose="020B0502040204020203" pitchFamily="34" charset="0"/>
                <a:ea typeface="+mn-ea"/>
                <a:cs typeface="+mn-cs"/>
              </a:endParaRPr>
            </a:p>
          </p:txBody>
        </p:sp>
        <p:sp>
          <p:nvSpPr>
            <p:cNvPr id="175" name="arrow">
              <a:extLst>
                <a:ext uri="{FF2B5EF4-FFF2-40B4-BE49-F238E27FC236}">
                  <a16:creationId xmlns:a16="http://schemas.microsoft.com/office/drawing/2014/main" id="{14EAE736-EC12-02FA-2831-6A51EAB3119F}"/>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lumMod val="95000"/>
                    <a:lumOff val="5000"/>
                  </a:schemeClr>
                </a:solidFill>
                <a:effectLst/>
                <a:uLnTx/>
                <a:uFillTx/>
                <a:latin typeface="Segoe UI" panose="020B0502040204020203" pitchFamily="34" charset="0"/>
                <a:ea typeface="+mn-ea"/>
                <a:cs typeface="+mn-cs"/>
              </a:endParaRPr>
            </a:p>
          </p:txBody>
        </p:sp>
      </p:grpSp>
      <p:grpSp>
        <p:nvGrpSpPr>
          <p:cNvPr id="158" name="Group 157">
            <a:extLst>
              <a:ext uri="{FF2B5EF4-FFF2-40B4-BE49-F238E27FC236}">
                <a16:creationId xmlns:a16="http://schemas.microsoft.com/office/drawing/2014/main" id="{39F7AD88-0B2C-B18A-5067-80E4598E971F}"/>
              </a:ext>
              <a:ext uri="{C183D7F6-B498-43B3-948B-1728B52AA6E4}">
                <adec:decorative xmlns:adec="http://schemas.microsoft.com/office/drawing/2017/decorative" val="1"/>
              </a:ext>
            </a:extLst>
          </p:cNvPr>
          <p:cNvGrpSpPr/>
          <p:nvPr/>
        </p:nvGrpSpPr>
        <p:grpSpPr>
          <a:xfrm>
            <a:off x="6170498" y="2515773"/>
            <a:ext cx="399688" cy="399686"/>
            <a:chOff x="7486595" y="3685943"/>
            <a:chExt cx="399688" cy="399686"/>
          </a:xfrm>
        </p:grpSpPr>
        <p:sp>
          <p:nvSpPr>
            <p:cNvPr id="159" name="Oval 158">
              <a:extLst>
                <a:ext uri="{FF2B5EF4-FFF2-40B4-BE49-F238E27FC236}">
                  <a16:creationId xmlns:a16="http://schemas.microsoft.com/office/drawing/2014/main" id="{E8BCEFF6-3932-1C3A-EFD6-69D74634EE56}"/>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chemeClr val="bg1"/>
            </a:solidFill>
            <a:ln w="12700" cap="sq">
              <a:gradFill flip="none" rotWithShape="1">
                <a:gsLst>
                  <a:gs pos="10000">
                    <a:srgbClr val="FFB3BB"/>
                  </a:gs>
                  <a:gs pos="35000">
                    <a:srgbClr val="C5B4E3"/>
                  </a:gs>
                </a:gsLst>
                <a:path path="circle">
                  <a:fillToRect l="100000" t="100000"/>
                </a:path>
                <a:tileRect r="-100000" b="-100000"/>
              </a:gradFill>
              <a:prstDash val="solid"/>
              <a:miter lim="800000"/>
              <a:headEnd/>
              <a:tailEnd/>
            </a:ln>
            <a:effectLst>
              <a:outerShdw blurRad="63500" dist="38100" dir="2700000" algn="tl" rotWithShape="0">
                <a:prstClr val="black">
                  <a:alpha val="5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lumMod val="95000"/>
                    <a:lumOff val="5000"/>
                  </a:schemeClr>
                </a:solidFill>
                <a:effectLst/>
                <a:uLnTx/>
                <a:uFillTx/>
                <a:latin typeface="Segoe UI" panose="020B0502040204020203" pitchFamily="34" charset="0"/>
                <a:ea typeface="+mn-ea"/>
                <a:cs typeface="+mn-cs"/>
              </a:endParaRPr>
            </a:p>
          </p:txBody>
        </p:sp>
        <p:sp>
          <p:nvSpPr>
            <p:cNvPr id="160" name="arrow">
              <a:extLst>
                <a:ext uri="{FF2B5EF4-FFF2-40B4-BE49-F238E27FC236}">
                  <a16:creationId xmlns:a16="http://schemas.microsoft.com/office/drawing/2014/main" id="{3B09028F-EEE1-FDA8-3045-0CE9C8E251B5}"/>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lumMod val="95000"/>
                    <a:lumOff val="5000"/>
                  </a:schemeClr>
                </a:solidFill>
                <a:effectLst/>
                <a:uLnTx/>
                <a:uFillTx/>
                <a:latin typeface="Segoe UI" panose="020B0502040204020203" pitchFamily="34" charset="0"/>
                <a:ea typeface="+mn-ea"/>
                <a:cs typeface="+mn-cs"/>
              </a:endParaRPr>
            </a:p>
          </p:txBody>
        </p:sp>
        <p:sp>
          <p:nvSpPr>
            <p:cNvPr id="161" name="arrow">
              <a:extLst>
                <a:ext uri="{FF2B5EF4-FFF2-40B4-BE49-F238E27FC236}">
                  <a16:creationId xmlns:a16="http://schemas.microsoft.com/office/drawing/2014/main" id="{4BEB7696-1E13-DA91-FF13-2AFE98DBB28B}"/>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lumMod val="95000"/>
                    <a:lumOff val="5000"/>
                  </a:schemeClr>
                </a:solidFill>
                <a:effectLst/>
                <a:uLnTx/>
                <a:uFillTx/>
                <a:latin typeface="Segoe UI" panose="020B0502040204020203" pitchFamily="34" charset="0"/>
                <a:ea typeface="+mn-ea"/>
                <a:cs typeface="+mn-cs"/>
              </a:endParaRPr>
            </a:p>
          </p:txBody>
        </p:sp>
      </p:grpSp>
      <p:grpSp>
        <p:nvGrpSpPr>
          <p:cNvPr id="168" name="Group 167">
            <a:extLst>
              <a:ext uri="{FF2B5EF4-FFF2-40B4-BE49-F238E27FC236}">
                <a16:creationId xmlns:a16="http://schemas.microsoft.com/office/drawing/2014/main" id="{326F89E3-D23A-A4F5-5C53-3FF201F25713}"/>
              </a:ext>
              <a:ext uri="{C183D7F6-B498-43B3-948B-1728B52AA6E4}">
                <adec:decorative xmlns:adec="http://schemas.microsoft.com/office/drawing/2017/decorative" val="1"/>
              </a:ext>
            </a:extLst>
          </p:cNvPr>
          <p:cNvGrpSpPr/>
          <p:nvPr/>
        </p:nvGrpSpPr>
        <p:grpSpPr>
          <a:xfrm rot="5400000">
            <a:off x="4547472" y="4149576"/>
            <a:ext cx="399688" cy="399686"/>
            <a:chOff x="7486595" y="3685943"/>
            <a:chExt cx="399688" cy="399686"/>
          </a:xfrm>
        </p:grpSpPr>
        <p:sp>
          <p:nvSpPr>
            <p:cNvPr id="169" name="Oval 168">
              <a:extLst>
                <a:ext uri="{FF2B5EF4-FFF2-40B4-BE49-F238E27FC236}">
                  <a16:creationId xmlns:a16="http://schemas.microsoft.com/office/drawing/2014/main" id="{45EC88C1-7190-5D7B-E948-D5C08EE19C5D}"/>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chemeClr val="bg1"/>
            </a:solidFill>
            <a:ln w="12700" cap="sq">
              <a:gradFill flip="none" rotWithShape="1">
                <a:gsLst>
                  <a:gs pos="10000">
                    <a:srgbClr val="FFB3BB"/>
                  </a:gs>
                  <a:gs pos="35000">
                    <a:srgbClr val="C5B4E3"/>
                  </a:gs>
                </a:gsLst>
                <a:lin ang="8100000" scaled="0"/>
                <a:tileRect/>
              </a:gradFill>
              <a:prstDash val="solid"/>
              <a:miter lim="800000"/>
              <a:headEnd/>
              <a:tailEnd/>
            </a:ln>
            <a:effectLst>
              <a:outerShdw blurRad="63500" dist="38100" dir="2700000" algn="tl" rotWithShape="0">
                <a:prstClr val="black">
                  <a:alpha val="5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lumMod val="95000"/>
                    <a:lumOff val="5000"/>
                  </a:schemeClr>
                </a:solidFill>
                <a:effectLst/>
                <a:uLnTx/>
                <a:uFillTx/>
                <a:latin typeface="Segoe UI" panose="020B0502040204020203" pitchFamily="34" charset="0"/>
                <a:ea typeface="+mn-ea"/>
                <a:cs typeface="+mn-cs"/>
              </a:endParaRPr>
            </a:p>
          </p:txBody>
        </p:sp>
        <p:sp>
          <p:nvSpPr>
            <p:cNvPr id="170" name="arrow">
              <a:extLst>
                <a:ext uri="{FF2B5EF4-FFF2-40B4-BE49-F238E27FC236}">
                  <a16:creationId xmlns:a16="http://schemas.microsoft.com/office/drawing/2014/main" id="{55E57F31-FB03-5421-651A-5F32F0E0849C}"/>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lumMod val="95000"/>
                    <a:lumOff val="5000"/>
                  </a:schemeClr>
                </a:solidFill>
                <a:effectLst/>
                <a:uLnTx/>
                <a:uFillTx/>
                <a:latin typeface="Segoe UI" panose="020B0502040204020203" pitchFamily="34" charset="0"/>
                <a:ea typeface="+mn-ea"/>
                <a:cs typeface="+mn-cs"/>
              </a:endParaRPr>
            </a:p>
          </p:txBody>
        </p:sp>
        <p:sp>
          <p:nvSpPr>
            <p:cNvPr id="171" name="arrow">
              <a:extLst>
                <a:ext uri="{FF2B5EF4-FFF2-40B4-BE49-F238E27FC236}">
                  <a16:creationId xmlns:a16="http://schemas.microsoft.com/office/drawing/2014/main" id="{64772752-7A5D-0CDA-7596-32EAAEA48384}"/>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lumMod val="95000"/>
                    <a:lumOff val="5000"/>
                  </a:schemeClr>
                </a:solidFill>
                <a:effectLst/>
                <a:uLnTx/>
                <a:uFillTx/>
                <a:latin typeface="Segoe UI" panose="020B0502040204020203" pitchFamily="34" charset="0"/>
                <a:ea typeface="+mn-ea"/>
                <a:cs typeface="+mn-cs"/>
              </a:endParaRPr>
            </a:p>
          </p:txBody>
        </p:sp>
      </p:grpSp>
      <p:grpSp>
        <p:nvGrpSpPr>
          <p:cNvPr id="201" name="Group 200">
            <a:extLst>
              <a:ext uri="{FF2B5EF4-FFF2-40B4-BE49-F238E27FC236}">
                <a16:creationId xmlns:a16="http://schemas.microsoft.com/office/drawing/2014/main" id="{DCC5F4B7-6CD1-DB8C-281B-5E7430C1BCD4}"/>
              </a:ext>
              <a:ext uri="{C183D7F6-B498-43B3-948B-1728B52AA6E4}">
                <adec:decorative xmlns:adec="http://schemas.microsoft.com/office/drawing/2017/decorative" val="1"/>
              </a:ext>
            </a:extLst>
          </p:cNvPr>
          <p:cNvGrpSpPr/>
          <p:nvPr/>
        </p:nvGrpSpPr>
        <p:grpSpPr>
          <a:xfrm>
            <a:off x="2904948" y="2515773"/>
            <a:ext cx="399688" cy="399686"/>
            <a:chOff x="7486595" y="3685943"/>
            <a:chExt cx="399688" cy="399686"/>
          </a:xfrm>
        </p:grpSpPr>
        <p:sp>
          <p:nvSpPr>
            <p:cNvPr id="202" name="Oval 201">
              <a:extLst>
                <a:ext uri="{FF2B5EF4-FFF2-40B4-BE49-F238E27FC236}">
                  <a16:creationId xmlns:a16="http://schemas.microsoft.com/office/drawing/2014/main" id="{3ECAF7F2-3963-21A4-F45F-184E0A1092CC}"/>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chemeClr val="bg1"/>
            </a:solidFill>
            <a:ln w="12700" cap="sq">
              <a:gradFill flip="none" rotWithShape="1">
                <a:gsLst>
                  <a:gs pos="10000">
                    <a:srgbClr val="FFB3BB"/>
                  </a:gs>
                  <a:gs pos="35000">
                    <a:srgbClr val="C5B4E3"/>
                  </a:gs>
                </a:gsLst>
                <a:path path="circle">
                  <a:fillToRect l="100000" t="100000"/>
                </a:path>
                <a:tileRect r="-100000" b="-100000"/>
              </a:gradFill>
              <a:prstDash val="solid"/>
              <a:miter lim="800000"/>
              <a:headEnd/>
              <a:tailEnd/>
            </a:ln>
            <a:effectLst>
              <a:outerShdw blurRad="63500" dist="38100" dir="2700000" algn="tl" rotWithShape="0">
                <a:prstClr val="black">
                  <a:alpha val="5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lumMod val="95000"/>
                    <a:lumOff val="5000"/>
                  </a:schemeClr>
                </a:solidFill>
                <a:effectLst/>
                <a:uLnTx/>
                <a:uFillTx/>
                <a:latin typeface="Segoe UI" panose="020B0502040204020203" pitchFamily="34" charset="0"/>
                <a:ea typeface="+mn-ea"/>
                <a:cs typeface="+mn-cs"/>
              </a:endParaRPr>
            </a:p>
          </p:txBody>
        </p:sp>
        <p:sp>
          <p:nvSpPr>
            <p:cNvPr id="203" name="arrow">
              <a:extLst>
                <a:ext uri="{FF2B5EF4-FFF2-40B4-BE49-F238E27FC236}">
                  <a16:creationId xmlns:a16="http://schemas.microsoft.com/office/drawing/2014/main" id="{8D8A7244-E951-6BBE-FC3A-D1B77AB970CE}"/>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lumMod val="95000"/>
                    <a:lumOff val="5000"/>
                  </a:schemeClr>
                </a:solidFill>
                <a:effectLst/>
                <a:uLnTx/>
                <a:uFillTx/>
                <a:latin typeface="Segoe UI" panose="020B0502040204020203" pitchFamily="34" charset="0"/>
                <a:ea typeface="+mn-ea"/>
                <a:cs typeface="+mn-cs"/>
              </a:endParaRPr>
            </a:p>
          </p:txBody>
        </p:sp>
        <p:sp>
          <p:nvSpPr>
            <p:cNvPr id="204" name="arrow">
              <a:extLst>
                <a:ext uri="{FF2B5EF4-FFF2-40B4-BE49-F238E27FC236}">
                  <a16:creationId xmlns:a16="http://schemas.microsoft.com/office/drawing/2014/main" id="{354C1C61-15DC-0F72-A679-1495B631DA8A}"/>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tx1">
                    <a:lumMod val="95000"/>
                    <a:lumOff val="5000"/>
                  </a:schemeClr>
                </a:solidFill>
                <a:effectLst/>
                <a:uLnTx/>
                <a:uFillTx/>
                <a:latin typeface="Segoe UI" panose="020B0502040204020203" pitchFamily="34" charset="0"/>
                <a:ea typeface="+mn-ea"/>
                <a:cs typeface="+mn-cs"/>
              </a:endParaRPr>
            </a:p>
          </p:txBody>
        </p:sp>
      </p:grpSp>
      <p:pic>
        <p:nvPicPr>
          <p:cNvPr id="3" name="Graphic 2">
            <a:extLst>
              <a:ext uri="{FF2B5EF4-FFF2-40B4-BE49-F238E27FC236}">
                <a16:creationId xmlns:a16="http://schemas.microsoft.com/office/drawing/2014/main" id="{248A9C5D-D78D-2D19-0216-CF24EDA70E58}"/>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0343440" y="1582294"/>
            <a:ext cx="401677" cy="401677"/>
          </a:xfrm>
          <a:prstGeom prst="rect">
            <a:avLst/>
          </a:prstGeom>
        </p:spPr>
      </p:pic>
      <p:pic>
        <p:nvPicPr>
          <p:cNvPr id="6" name="2F358329-2C19-4FBA-B51C-51CE75BE790F">
            <a:extLst>
              <a:ext uri="{FF2B5EF4-FFF2-40B4-BE49-F238E27FC236}">
                <a16:creationId xmlns:a16="http://schemas.microsoft.com/office/drawing/2014/main" id="{0A4DE915-3120-DC55-F801-F4ED4472EED2}"/>
              </a:ext>
            </a:extLst>
          </p:cNvPr>
          <p:cNvPicPr>
            <a:picLocks noChangeAspect="1" noChangeArrowheads="1"/>
          </p:cNvPicPr>
          <p:nvPr/>
        </p:nvPicPr>
        <p:blipFill rotWithShape="1">
          <a:blip r:embed="rId55">
            <a:extLst>
              <a:ext uri="{96DAC541-7B7A-43D3-8B79-37D633B846F1}">
                <asvg:svgBlip xmlns:asvg="http://schemas.microsoft.com/office/drawing/2016/SVG/main" r:embed="rId56"/>
              </a:ext>
            </a:extLst>
          </a:blip>
          <a:srcRect l="-7183" r="-3331"/>
          <a:stretch/>
        </p:blipFill>
        <p:spPr bwMode="auto">
          <a:xfrm>
            <a:off x="10349684" y="1592509"/>
            <a:ext cx="365760" cy="3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4502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201"/>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201"/>
                                        </p:tgtEl>
                                      </p:cBhvr>
                                      <p:by x="0" y="0"/>
                                    </p:animScale>
                                  </p:childTnLst>
                                </p:cTn>
                              </p:par>
                              <p:par>
                                <p:cTn id="9" presetID="6" presetClass="emph" presetSubtype="0" decel="100000" fill="hold" nodeType="withEffect">
                                  <p:stCondLst>
                                    <p:cond delay="900"/>
                                  </p:stCondLst>
                                  <p:childTnLst>
                                    <p:animScale>
                                      <p:cBhvr>
                                        <p:cTn id="10" dur="500" fill="hold"/>
                                        <p:tgtEl>
                                          <p:spTgt spid="201"/>
                                        </p:tgtEl>
                                      </p:cBhvr>
                                      <p:by x="90000" y="90000"/>
                                    </p:animScale>
                                  </p:childTnLst>
                                </p:cTn>
                              </p:par>
                              <p:par>
                                <p:cTn id="11" presetID="1" presetClass="entr" presetSubtype="0" fill="hold" nodeType="withEffect">
                                  <p:stCondLst>
                                    <p:cond delay="500"/>
                                  </p:stCondLst>
                                  <p:childTnLst>
                                    <p:set>
                                      <p:cBhvr>
                                        <p:cTn id="12" dur="1" fill="hold">
                                          <p:stCondLst>
                                            <p:cond delay="0"/>
                                          </p:stCondLst>
                                        </p:cTn>
                                        <p:tgtEl>
                                          <p:spTgt spid="158"/>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158"/>
                                        </p:tgtEl>
                                      </p:cBhvr>
                                      <p:by x="0" y="0"/>
                                    </p:animScale>
                                  </p:childTnLst>
                                </p:cTn>
                              </p:par>
                              <p:par>
                                <p:cTn id="15" presetID="6" presetClass="emph" presetSubtype="0" decel="100000" fill="hold" nodeType="withEffect">
                                  <p:stCondLst>
                                    <p:cond delay="900"/>
                                  </p:stCondLst>
                                  <p:childTnLst>
                                    <p:animScale>
                                      <p:cBhvr>
                                        <p:cTn id="16" dur="500" fill="hold"/>
                                        <p:tgtEl>
                                          <p:spTgt spid="158"/>
                                        </p:tgtEl>
                                      </p:cBhvr>
                                      <p:by x="90000" y="90000"/>
                                    </p:animScale>
                                  </p:childTnLst>
                                </p:cTn>
                              </p:par>
                              <p:par>
                                <p:cTn id="17" presetID="1" presetClass="entr" presetSubtype="0" fill="hold" nodeType="withEffect">
                                  <p:stCondLst>
                                    <p:cond delay="500"/>
                                  </p:stCondLst>
                                  <p:childTnLst>
                                    <p:set>
                                      <p:cBhvr>
                                        <p:cTn id="18" dur="1" fill="hold">
                                          <p:stCondLst>
                                            <p:cond delay="0"/>
                                          </p:stCondLst>
                                        </p:cTn>
                                        <p:tgtEl>
                                          <p:spTgt spid="168"/>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500" fill="hold"/>
                                        <p:tgtEl>
                                          <p:spTgt spid="168"/>
                                        </p:tgtEl>
                                      </p:cBhvr>
                                      <p:by x="0" y="0"/>
                                    </p:animScale>
                                  </p:childTnLst>
                                </p:cTn>
                              </p:par>
                              <p:par>
                                <p:cTn id="21" presetID="6" presetClass="emph" presetSubtype="0" decel="100000" fill="hold" nodeType="withEffect">
                                  <p:stCondLst>
                                    <p:cond delay="900"/>
                                  </p:stCondLst>
                                  <p:childTnLst>
                                    <p:animScale>
                                      <p:cBhvr>
                                        <p:cTn id="22" dur="500" fill="hold"/>
                                        <p:tgtEl>
                                          <p:spTgt spid="168"/>
                                        </p:tgtEl>
                                      </p:cBhvr>
                                      <p:by x="90000" y="90000"/>
                                    </p:animScale>
                                  </p:childTnLst>
                                </p:cTn>
                              </p:par>
                              <p:par>
                                <p:cTn id="23" presetID="1" presetClass="entr" presetSubtype="0" fill="hold" nodeType="withEffect">
                                  <p:stCondLst>
                                    <p:cond delay="500"/>
                                  </p:stCondLst>
                                  <p:childTnLst>
                                    <p:set>
                                      <p:cBhvr>
                                        <p:cTn id="24" dur="1" fill="hold">
                                          <p:stCondLst>
                                            <p:cond delay="0"/>
                                          </p:stCondLst>
                                        </p:cTn>
                                        <p:tgtEl>
                                          <p:spTgt spid="172"/>
                                        </p:tgtEl>
                                        <p:attrNameLst>
                                          <p:attrName>style.visibility</p:attrName>
                                        </p:attrNameLst>
                                      </p:cBhvr>
                                      <p:to>
                                        <p:strVal val="visible"/>
                                      </p:to>
                                    </p:set>
                                  </p:childTnLst>
                                </p:cTn>
                              </p:par>
                              <p:par>
                                <p:cTn id="25" presetID="6" presetClass="emph" presetSubtype="0" accel="100000" autoRev="1" fill="hold" nodeType="withEffect">
                                  <p:stCondLst>
                                    <p:cond delay="0"/>
                                  </p:stCondLst>
                                  <p:childTnLst>
                                    <p:animScale>
                                      <p:cBhvr>
                                        <p:cTn id="26" dur="500" fill="hold"/>
                                        <p:tgtEl>
                                          <p:spTgt spid="172"/>
                                        </p:tgtEl>
                                      </p:cBhvr>
                                      <p:by x="0" y="0"/>
                                    </p:animScale>
                                  </p:childTnLst>
                                </p:cTn>
                              </p:par>
                              <p:par>
                                <p:cTn id="27" presetID="6" presetClass="emph" presetSubtype="0" decel="100000" fill="hold" nodeType="withEffect">
                                  <p:stCondLst>
                                    <p:cond delay="900"/>
                                  </p:stCondLst>
                                  <p:childTnLst>
                                    <p:animScale>
                                      <p:cBhvr>
                                        <p:cTn id="28" dur="500" fill="hold"/>
                                        <p:tgtEl>
                                          <p:spTgt spid="172"/>
                                        </p:tgtEl>
                                      </p:cBhvr>
                                      <p:by x="90000" y="90000"/>
                                    </p:animScale>
                                  </p:childTnLst>
                                </p:cTn>
                              </p:par>
                              <p:par>
                                <p:cTn id="29" presetID="10" presetClass="entr" presetSubtype="0" fill="hold" nodeType="withEffect">
                                  <p:stCondLst>
                                    <p:cond delay="130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22" presetClass="entr" presetSubtype="2" fill="hold" nodeType="withEffect">
                                  <p:stCondLst>
                                    <p:cond delay="130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par>
                                <p:cTn id="35" presetID="22" presetClass="entr" presetSubtype="8" fill="hold" nodeType="withEffect">
                                  <p:stCondLst>
                                    <p:cond delay="130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A854-F7DA-4662-4F06-1F872F15F88B}"/>
              </a:ext>
            </a:extLst>
          </p:cNvPr>
          <p:cNvSpPr>
            <a:spLocks noGrp="1"/>
          </p:cNvSpPr>
          <p:nvPr>
            <p:ph type="title" idx="4294967295"/>
          </p:nvPr>
        </p:nvSpPr>
        <p:spPr>
          <a:xfrm>
            <a:off x="1174750" y="2936875"/>
            <a:ext cx="11017250" cy="492125"/>
          </a:xfrm>
        </p:spPr>
        <p:txBody>
          <a:bodyPr/>
          <a:lstStyle/>
          <a:p>
            <a:r>
              <a:rPr lang="en-CA" dirty="0"/>
              <a:t>For the developer in you…	</a:t>
            </a:r>
          </a:p>
        </p:txBody>
      </p:sp>
    </p:spTree>
    <p:extLst>
      <p:ext uri="{BB962C8B-B14F-4D97-AF65-F5344CB8AC3E}">
        <p14:creationId xmlns:p14="http://schemas.microsoft.com/office/powerpoint/2010/main" val="36798068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CE708-2EE5-84FD-FA05-C96F7AAA4156}"/>
              </a:ext>
            </a:extLst>
          </p:cNvPr>
          <p:cNvSpPr>
            <a:spLocks noGrp="1"/>
          </p:cNvSpPr>
          <p:nvPr>
            <p:ph type="title"/>
          </p:nvPr>
        </p:nvSpPr>
        <p:spPr>
          <a:xfrm>
            <a:off x="751659" y="71158"/>
            <a:ext cx="9463667" cy="637973"/>
          </a:xfrm>
        </p:spPr>
        <p:txBody>
          <a:bodyPr/>
          <a:lstStyle/>
          <a:p>
            <a:r>
              <a:rPr lang="en-CA" dirty="0"/>
              <a:t>Starting your Azure Open AI journey</a:t>
            </a:r>
          </a:p>
        </p:txBody>
      </p:sp>
      <p:sp>
        <p:nvSpPr>
          <p:cNvPr id="4" name="TextBox 3">
            <a:extLst>
              <a:ext uri="{FF2B5EF4-FFF2-40B4-BE49-F238E27FC236}">
                <a16:creationId xmlns:a16="http://schemas.microsoft.com/office/drawing/2014/main" id="{73E83D5D-B963-115A-0514-A833D073A254}"/>
              </a:ext>
            </a:extLst>
          </p:cNvPr>
          <p:cNvSpPr txBox="1"/>
          <p:nvPr/>
        </p:nvSpPr>
        <p:spPr>
          <a:xfrm>
            <a:off x="473963" y="974368"/>
            <a:ext cx="9860482" cy="646331"/>
          </a:xfrm>
          <a:prstGeom prst="rect">
            <a:avLst/>
          </a:prstGeom>
          <a:noFill/>
        </p:spPr>
        <p:txBody>
          <a:bodyPr wrap="square">
            <a:spAutoFit/>
          </a:bodyPr>
          <a:lstStyle/>
          <a:p>
            <a:r>
              <a:rPr lang="en-CA" strike="sngStrike" dirty="0"/>
              <a:t>Request Access: </a:t>
            </a:r>
            <a:r>
              <a:rPr lang="en-CA" strike="sngStrike" dirty="0">
                <a:hlinkClick r:id="rId3"/>
              </a:rPr>
              <a:t>https://aka.ms/oai/access</a:t>
            </a:r>
            <a:endParaRPr lang="en-CA" strike="sngStrike" dirty="0"/>
          </a:p>
          <a:p>
            <a:r>
              <a:rPr lang="en-CA" dirty="0"/>
              <a:t>Create a new Azure Open AI Resource, open Azure Open AI Studio and explore</a:t>
            </a:r>
          </a:p>
        </p:txBody>
      </p:sp>
      <p:grpSp>
        <p:nvGrpSpPr>
          <p:cNvPr id="27" name="Group 26">
            <a:extLst>
              <a:ext uri="{FF2B5EF4-FFF2-40B4-BE49-F238E27FC236}">
                <a16:creationId xmlns:a16="http://schemas.microsoft.com/office/drawing/2014/main" id="{419BC29B-7B15-1C24-ABDB-4A7142CE6F13}"/>
              </a:ext>
            </a:extLst>
          </p:cNvPr>
          <p:cNvGrpSpPr/>
          <p:nvPr/>
        </p:nvGrpSpPr>
        <p:grpSpPr>
          <a:xfrm>
            <a:off x="3913920" y="2826327"/>
            <a:ext cx="5656144" cy="1050997"/>
            <a:chOff x="2166308" y="2824038"/>
            <a:chExt cx="5656144" cy="1050997"/>
          </a:xfrm>
        </p:grpSpPr>
        <p:pic>
          <p:nvPicPr>
            <p:cNvPr id="7" name="Picture 6">
              <a:extLst>
                <a:ext uri="{FF2B5EF4-FFF2-40B4-BE49-F238E27FC236}">
                  <a16:creationId xmlns:a16="http://schemas.microsoft.com/office/drawing/2014/main" id="{80928BD1-5B45-E5C3-DCFD-EF5ED671799D}"/>
                </a:ext>
              </a:extLst>
            </p:cNvPr>
            <p:cNvPicPr>
              <a:picLocks noChangeAspect="1"/>
            </p:cNvPicPr>
            <p:nvPr/>
          </p:nvPicPr>
          <p:blipFill rotWithShape="1">
            <a:blip r:embed="rId4"/>
            <a:srcRect l="13004" t="12772" r="13358" b="9371"/>
            <a:stretch/>
          </p:blipFill>
          <p:spPr>
            <a:xfrm>
              <a:off x="2262833" y="2824038"/>
              <a:ext cx="714146" cy="674976"/>
            </a:xfrm>
            <a:prstGeom prst="rect">
              <a:avLst/>
            </a:prstGeom>
          </p:spPr>
        </p:pic>
        <p:pic>
          <p:nvPicPr>
            <p:cNvPr id="9" name="Picture 8">
              <a:extLst>
                <a:ext uri="{FF2B5EF4-FFF2-40B4-BE49-F238E27FC236}">
                  <a16:creationId xmlns:a16="http://schemas.microsoft.com/office/drawing/2014/main" id="{C6E37AF2-62D6-C9C4-C045-7B046D54CB96}"/>
                </a:ext>
              </a:extLst>
            </p:cNvPr>
            <p:cNvPicPr>
              <a:picLocks noChangeAspect="1"/>
            </p:cNvPicPr>
            <p:nvPr/>
          </p:nvPicPr>
          <p:blipFill rotWithShape="1">
            <a:blip r:embed="rId5"/>
            <a:srcRect l="20462" t="13585" r="22589" b="14367"/>
            <a:stretch/>
          </p:blipFill>
          <p:spPr>
            <a:xfrm>
              <a:off x="3834938" y="2824038"/>
              <a:ext cx="525377" cy="674976"/>
            </a:xfrm>
            <a:prstGeom prst="rect">
              <a:avLst/>
            </a:prstGeom>
          </p:spPr>
        </p:pic>
        <p:pic>
          <p:nvPicPr>
            <p:cNvPr id="11" name="Picture 10">
              <a:extLst>
                <a:ext uri="{FF2B5EF4-FFF2-40B4-BE49-F238E27FC236}">
                  <a16:creationId xmlns:a16="http://schemas.microsoft.com/office/drawing/2014/main" id="{41537B52-D7E6-B8EC-FD05-2D7E32CED92E}"/>
                </a:ext>
              </a:extLst>
            </p:cNvPr>
            <p:cNvPicPr>
              <a:picLocks noChangeAspect="1"/>
            </p:cNvPicPr>
            <p:nvPr/>
          </p:nvPicPr>
          <p:blipFill rotWithShape="1">
            <a:blip r:embed="rId6"/>
            <a:srcRect l="21143" t="22779" r="24922" b="8480"/>
            <a:stretch/>
          </p:blipFill>
          <p:spPr>
            <a:xfrm>
              <a:off x="5264416" y="2824038"/>
              <a:ext cx="714146" cy="773657"/>
            </a:xfrm>
            <a:prstGeom prst="rect">
              <a:avLst/>
            </a:prstGeom>
          </p:spPr>
        </p:pic>
        <p:pic>
          <p:nvPicPr>
            <p:cNvPr id="13" name="Picture 12">
              <a:extLst>
                <a:ext uri="{FF2B5EF4-FFF2-40B4-BE49-F238E27FC236}">
                  <a16:creationId xmlns:a16="http://schemas.microsoft.com/office/drawing/2014/main" id="{7DEE145D-1FE6-EF23-8F9A-B7C7228B5007}"/>
                </a:ext>
              </a:extLst>
            </p:cNvPr>
            <p:cNvPicPr>
              <a:picLocks noChangeAspect="1"/>
            </p:cNvPicPr>
            <p:nvPr/>
          </p:nvPicPr>
          <p:blipFill rotWithShape="1">
            <a:blip r:embed="rId7"/>
            <a:srcRect l="16714" t="22524" r="15667" b="12121"/>
            <a:stretch/>
          </p:blipFill>
          <p:spPr>
            <a:xfrm>
              <a:off x="6965823" y="2881694"/>
              <a:ext cx="714146" cy="716001"/>
            </a:xfrm>
            <a:prstGeom prst="rect">
              <a:avLst/>
            </a:prstGeom>
          </p:spPr>
        </p:pic>
        <p:sp>
          <p:nvSpPr>
            <p:cNvPr id="17" name="TextBox 16">
              <a:extLst>
                <a:ext uri="{FF2B5EF4-FFF2-40B4-BE49-F238E27FC236}">
                  <a16:creationId xmlns:a16="http://schemas.microsoft.com/office/drawing/2014/main" id="{8F41115C-874D-A3AB-A253-9E12FC5E9B1F}"/>
                </a:ext>
              </a:extLst>
            </p:cNvPr>
            <p:cNvSpPr txBox="1"/>
            <p:nvPr/>
          </p:nvSpPr>
          <p:spPr>
            <a:xfrm>
              <a:off x="2166308" y="3505703"/>
              <a:ext cx="950698" cy="369332"/>
            </a:xfrm>
            <a:prstGeom prst="rect">
              <a:avLst/>
            </a:prstGeom>
            <a:noFill/>
          </p:spPr>
          <p:txBody>
            <a:bodyPr wrap="square">
              <a:spAutoFit/>
            </a:bodyPr>
            <a:lstStyle/>
            <a:p>
              <a:r>
                <a:rPr lang="en-CA" dirty="0"/>
                <a:t>Models </a:t>
              </a:r>
            </a:p>
          </p:txBody>
        </p:sp>
        <p:sp>
          <p:nvSpPr>
            <p:cNvPr id="18" name="TextBox 17">
              <a:extLst>
                <a:ext uri="{FF2B5EF4-FFF2-40B4-BE49-F238E27FC236}">
                  <a16:creationId xmlns:a16="http://schemas.microsoft.com/office/drawing/2014/main" id="{16CC2F36-8104-EAD5-75CA-8CD853B31E8F}"/>
                </a:ext>
              </a:extLst>
            </p:cNvPr>
            <p:cNvSpPr txBox="1"/>
            <p:nvPr/>
          </p:nvSpPr>
          <p:spPr>
            <a:xfrm>
              <a:off x="4937357" y="3505703"/>
              <a:ext cx="1578643" cy="369332"/>
            </a:xfrm>
            <a:prstGeom prst="rect">
              <a:avLst/>
            </a:prstGeom>
            <a:noFill/>
          </p:spPr>
          <p:txBody>
            <a:bodyPr wrap="square">
              <a:spAutoFit/>
            </a:bodyPr>
            <a:lstStyle/>
            <a:p>
              <a:r>
                <a:rPr lang="en-CA" dirty="0"/>
                <a:t>Deployments</a:t>
              </a:r>
            </a:p>
          </p:txBody>
        </p:sp>
        <p:sp>
          <p:nvSpPr>
            <p:cNvPr id="19" name="TextBox 18">
              <a:extLst>
                <a:ext uri="{FF2B5EF4-FFF2-40B4-BE49-F238E27FC236}">
                  <a16:creationId xmlns:a16="http://schemas.microsoft.com/office/drawing/2014/main" id="{92754262-6E87-296F-734B-63D1A7A037DB}"/>
                </a:ext>
              </a:extLst>
            </p:cNvPr>
            <p:cNvSpPr txBox="1"/>
            <p:nvPr/>
          </p:nvSpPr>
          <p:spPr>
            <a:xfrm>
              <a:off x="6844784" y="3505703"/>
              <a:ext cx="977668" cy="369332"/>
            </a:xfrm>
            <a:prstGeom prst="rect">
              <a:avLst/>
            </a:prstGeom>
            <a:noFill/>
          </p:spPr>
          <p:txBody>
            <a:bodyPr wrap="square">
              <a:spAutoFit/>
            </a:bodyPr>
            <a:lstStyle/>
            <a:p>
              <a:r>
                <a:rPr lang="en-CA" dirty="0"/>
                <a:t>Quotas</a:t>
              </a:r>
            </a:p>
          </p:txBody>
        </p:sp>
        <p:sp>
          <p:nvSpPr>
            <p:cNvPr id="20" name="TextBox 19">
              <a:extLst>
                <a:ext uri="{FF2B5EF4-FFF2-40B4-BE49-F238E27FC236}">
                  <a16:creationId xmlns:a16="http://schemas.microsoft.com/office/drawing/2014/main" id="{19B18D05-9F2E-C52F-6BA6-40031B1831DC}"/>
                </a:ext>
              </a:extLst>
            </p:cNvPr>
            <p:cNvSpPr txBox="1"/>
            <p:nvPr/>
          </p:nvSpPr>
          <p:spPr>
            <a:xfrm>
              <a:off x="3540593" y="3505703"/>
              <a:ext cx="1182944" cy="369332"/>
            </a:xfrm>
            <a:prstGeom prst="rect">
              <a:avLst/>
            </a:prstGeom>
            <a:noFill/>
          </p:spPr>
          <p:txBody>
            <a:bodyPr wrap="square">
              <a:spAutoFit/>
            </a:bodyPr>
            <a:lstStyle/>
            <a:p>
              <a:r>
                <a:rPr lang="en-CA" dirty="0"/>
                <a:t>Data Files</a:t>
              </a:r>
            </a:p>
          </p:txBody>
        </p:sp>
      </p:grpSp>
      <p:grpSp>
        <p:nvGrpSpPr>
          <p:cNvPr id="31" name="Group 30">
            <a:extLst>
              <a:ext uri="{FF2B5EF4-FFF2-40B4-BE49-F238E27FC236}">
                <a16:creationId xmlns:a16="http://schemas.microsoft.com/office/drawing/2014/main" id="{42CCFC1C-4C39-31CD-0E08-62935F5D8D85}"/>
              </a:ext>
            </a:extLst>
          </p:cNvPr>
          <p:cNvGrpSpPr/>
          <p:nvPr/>
        </p:nvGrpSpPr>
        <p:grpSpPr>
          <a:xfrm>
            <a:off x="4389269" y="4706931"/>
            <a:ext cx="4535453" cy="1279103"/>
            <a:chOff x="2714381" y="3495191"/>
            <a:chExt cx="4535453" cy="1279103"/>
          </a:xfrm>
        </p:grpSpPr>
        <p:pic>
          <p:nvPicPr>
            <p:cNvPr id="22" name="Picture 21">
              <a:extLst>
                <a:ext uri="{FF2B5EF4-FFF2-40B4-BE49-F238E27FC236}">
                  <a16:creationId xmlns:a16="http://schemas.microsoft.com/office/drawing/2014/main" id="{BDB3D42F-E8D5-C864-7CFD-0AC863D33235}"/>
                </a:ext>
              </a:extLst>
            </p:cNvPr>
            <p:cNvPicPr>
              <a:picLocks noChangeAspect="1"/>
            </p:cNvPicPr>
            <p:nvPr/>
          </p:nvPicPr>
          <p:blipFill>
            <a:blip r:embed="rId8"/>
            <a:stretch>
              <a:fillRect/>
            </a:stretch>
          </p:blipFill>
          <p:spPr>
            <a:xfrm>
              <a:off x="2761922" y="3495191"/>
              <a:ext cx="855617" cy="909771"/>
            </a:xfrm>
            <a:prstGeom prst="rect">
              <a:avLst/>
            </a:prstGeom>
          </p:spPr>
        </p:pic>
        <p:pic>
          <p:nvPicPr>
            <p:cNvPr id="24" name="Picture 23">
              <a:extLst>
                <a:ext uri="{FF2B5EF4-FFF2-40B4-BE49-F238E27FC236}">
                  <a16:creationId xmlns:a16="http://schemas.microsoft.com/office/drawing/2014/main" id="{01945162-00CC-027B-4608-A9C1B6D93809}"/>
                </a:ext>
              </a:extLst>
            </p:cNvPr>
            <p:cNvPicPr>
              <a:picLocks noChangeAspect="1"/>
            </p:cNvPicPr>
            <p:nvPr/>
          </p:nvPicPr>
          <p:blipFill>
            <a:blip r:embed="rId9"/>
            <a:stretch>
              <a:fillRect/>
            </a:stretch>
          </p:blipFill>
          <p:spPr>
            <a:xfrm>
              <a:off x="4472343" y="3640722"/>
              <a:ext cx="855617" cy="764240"/>
            </a:xfrm>
            <a:prstGeom prst="rect">
              <a:avLst/>
            </a:prstGeom>
          </p:spPr>
        </p:pic>
        <p:pic>
          <p:nvPicPr>
            <p:cNvPr id="26" name="Picture 25">
              <a:extLst>
                <a:ext uri="{FF2B5EF4-FFF2-40B4-BE49-F238E27FC236}">
                  <a16:creationId xmlns:a16="http://schemas.microsoft.com/office/drawing/2014/main" id="{F77A1EB9-4004-F10B-A728-957BFD0AF9B1}"/>
                </a:ext>
              </a:extLst>
            </p:cNvPr>
            <p:cNvPicPr>
              <a:picLocks noChangeAspect="1"/>
            </p:cNvPicPr>
            <p:nvPr/>
          </p:nvPicPr>
          <p:blipFill>
            <a:blip r:embed="rId10"/>
            <a:stretch>
              <a:fillRect/>
            </a:stretch>
          </p:blipFill>
          <p:spPr>
            <a:xfrm>
              <a:off x="6145968" y="3640722"/>
              <a:ext cx="855617" cy="822389"/>
            </a:xfrm>
            <a:prstGeom prst="rect">
              <a:avLst/>
            </a:prstGeom>
          </p:spPr>
        </p:pic>
        <p:sp>
          <p:nvSpPr>
            <p:cNvPr id="28" name="TextBox 27">
              <a:extLst>
                <a:ext uri="{FF2B5EF4-FFF2-40B4-BE49-F238E27FC236}">
                  <a16:creationId xmlns:a16="http://schemas.microsoft.com/office/drawing/2014/main" id="{017664ED-D67B-9CDD-16BB-E6443C444A03}"/>
                </a:ext>
              </a:extLst>
            </p:cNvPr>
            <p:cNvSpPr txBox="1"/>
            <p:nvPr/>
          </p:nvSpPr>
          <p:spPr>
            <a:xfrm>
              <a:off x="2714381" y="4404962"/>
              <a:ext cx="950698" cy="369332"/>
            </a:xfrm>
            <a:prstGeom prst="rect">
              <a:avLst/>
            </a:prstGeom>
            <a:noFill/>
          </p:spPr>
          <p:txBody>
            <a:bodyPr wrap="square">
              <a:spAutoFit/>
            </a:bodyPr>
            <a:lstStyle/>
            <a:p>
              <a:pPr algn="ctr"/>
              <a:r>
                <a:rPr lang="en-CA" dirty="0"/>
                <a:t>Chat </a:t>
              </a:r>
            </a:p>
          </p:txBody>
        </p:sp>
        <p:sp>
          <p:nvSpPr>
            <p:cNvPr id="29" name="TextBox 28">
              <a:extLst>
                <a:ext uri="{FF2B5EF4-FFF2-40B4-BE49-F238E27FC236}">
                  <a16:creationId xmlns:a16="http://schemas.microsoft.com/office/drawing/2014/main" id="{000FD230-896D-F1C0-C7A5-7D4DDDF1E9F3}"/>
                </a:ext>
              </a:extLst>
            </p:cNvPr>
            <p:cNvSpPr txBox="1"/>
            <p:nvPr/>
          </p:nvSpPr>
          <p:spPr>
            <a:xfrm>
              <a:off x="4199380" y="4404962"/>
              <a:ext cx="1420472" cy="369332"/>
            </a:xfrm>
            <a:prstGeom prst="rect">
              <a:avLst/>
            </a:prstGeom>
            <a:noFill/>
          </p:spPr>
          <p:txBody>
            <a:bodyPr wrap="square">
              <a:spAutoFit/>
            </a:bodyPr>
            <a:lstStyle/>
            <a:p>
              <a:r>
                <a:rPr lang="en-CA" dirty="0"/>
                <a:t>Completion</a:t>
              </a:r>
            </a:p>
          </p:txBody>
        </p:sp>
        <p:sp>
          <p:nvSpPr>
            <p:cNvPr id="30" name="TextBox 29">
              <a:extLst>
                <a:ext uri="{FF2B5EF4-FFF2-40B4-BE49-F238E27FC236}">
                  <a16:creationId xmlns:a16="http://schemas.microsoft.com/office/drawing/2014/main" id="{B05FA7DC-CD4C-518F-6350-14CB35380EC4}"/>
                </a:ext>
              </a:extLst>
            </p:cNvPr>
            <p:cNvSpPr txBox="1"/>
            <p:nvPr/>
          </p:nvSpPr>
          <p:spPr>
            <a:xfrm>
              <a:off x="5829362" y="4404962"/>
              <a:ext cx="1420472" cy="369332"/>
            </a:xfrm>
            <a:prstGeom prst="rect">
              <a:avLst/>
            </a:prstGeom>
            <a:noFill/>
          </p:spPr>
          <p:txBody>
            <a:bodyPr wrap="square">
              <a:spAutoFit/>
            </a:bodyPr>
            <a:lstStyle/>
            <a:p>
              <a:pPr algn="ctr"/>
              <a:r>
                <a:rPr lang="en-CA" dirty="0"/>
                <a:t>DALL-E</a:t>
              </a:r>
            </a:p>
          </p:txBody>
        </p:sp>
      </p:grpSp>
      <p:sp>
        <p:nvSpPr>
          <p:cNvPr id="32" name="Title 1">
            <a:extLst>
              <a:ext uri="{FF2B5EF4-FFF2-40B4-BE49-F238E27FC236}">
                <a16:creationId xmlns:a16="http://schemas.microsoft.com/office/drawing/2014/main" id="{E8C9E7C2-FB73-8D48-F117-18F635B28F6D}"/>
              </a:ext>
            </a:extLst>
          </p:cNvPr>
          <p:cNvSpPr txBox="1">
            <a:spLocks/>
          </p:cNvSpPr>
          <p:nvPr/>
        </p:nvSpPr>
        <p:spPr>
          <a:xfrm>
            <a:off x="991548" y="3165268"/>
            <a:ext cx="1734399"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200" b="0" kern="1200" cap="none" spc="-50" baseline="0">
                <a:ln w="3175">
                  <a:noFill/>
                </a:ln>
                <a:solidFill>
                  <a:schemeClr val="tx2"/>
                </a:solidFill>
                <a:effectLst/>
                <a:latin typeface="+mj-lt"/>
                <a:ea typeface="+mn-ea"/>
                <a:cs typeface="Segoe UI" pitchFamily="34" charset="0"/>
              </a:defRPr>
            </a:lvl1pPr>
          </a:lstStyle>
          <a:p>
            <a:r>
              <a:rPr lang="en-CA" sz="2000" dirty="0"/>
              <a:t>Configure</a:t>
            </a:r>
          </a:p>
        </p:txBody>
      </p:sp>
      <p:sp>
        <p:nvSpPr>
          <p:cNvPr id="33" name="Title 1">
            <a:extLst>
              <a:ext uri="{FF2B5EF4-FFF2-40B4-BE49-F238E27FC236}">
                <a16:creationId xmlns:a16="http://schemas.microsoft.com/office/drawing/2014/main" id="{029B01FD-E57C-DA13-48F5-DD3B274FA16B}"/>
              </a:ext>
            </a:extLst>
          </p:cNvPr>
          <p:cNvSpPr txBox="1">
            <a:spLocks/>
          </p:cNvSpPr>
          <p:nvPr/>
        </p:nvSpPr>
        <p:spPr>
          <a:xfrm>
            <a:off x="991548" y="5085939"/>
            <a:ext cx="1734399"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200" b="0" kern="1200" cap="none" spc="-50" baseline="0">
                <a:ln w="3175">
                  <a:noFill/>
                </a:ln>
                <a:solidFill>
                  <a:schemeClr val="tx2"/>
                </a:solidFill>
                <a:effectLst/>
                <a:latin typeface="+mj-lt"/>
                <a:ea typeface="+mn-ea"/>
                <a:cs typeface="Segoe UI" pitchFamily="34" charset="0"/>
              </a:defRPr>
            </a:lvl1pPr>
          </a:lstStyle>
          <a:p>
            <a:r>
              <a:rPr lang="en-CA" sz="2000" dirty="0"/>
              <a:t>Play</a:t>
            </a:r>
          </a:p>
        </p:txBody>
      </p:sp>
      <p:cxnSp>
        <p:nvCxnSpPr>
          <p:cNvPr id="34" name="Straight Connector 33">
            <a:extLst>
              <a:ext uri="{FF2B5EF4-FFF2-40B4-BE49-F238E27FC236}">
                <a16:creationId xmlns:a16="http://schemas.microsoft.com/office/drawing/2014/main" id="{15AD21B0-3CB8-D881-E5A1-2EECD243D4FA}"/>
              </a:ext>
              <a:ext uri="{C183D7F6-B498-43B3-948B-1728B52AA6E4}">
                <adec:decorative xmlns:adec="http://schemas.microsoft.com/office/drawing/2017/decorative" val="1"/>
              </a:ext>
            </a:extLst>
          </p:cNvPr>
          <p:cNvCxnSpPr/>
          <p:nvPr/>
        </p:nvCxnSpPr>
        <p:spPr>
          <a:xfrm>
            <a:off x="534000" y="268516"/>
            <a:ext cx="0" cy="345455"/>
          </a:xfrm>
          <a:prstGeom prst="line">
            <a:avLst/>
          </a:prstGeom>
          <a:ln w="57150">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7702556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CE708-2EE5-84FD-FA05-C96F7AAA4156}"/>
              </a:ext>
            </a:extLst>
          </p:cNvPr>
          <p:cNvSpPr>
            <a:spLocks noGrp="1"/>
          </p:cNvSpPr>
          <p:nvPr>
            <p:ph type="title"/>
          </p:nvPr>
        </p:nvSpPr>
        <p:spPr>
          <a:xfrm>
            <a:off x="732756" y="195021"/>
            <a:ext cx="5825237" cy="492443"/>
          </a:xfrm>
        </p:spPr>
        <p:txBody>
          <a:bodyPr/>
          <a:lstStyle/>
          <a:p>
            <a:r>
              <a:rPr lang="en-CA" dirty="0"/>
              <a:t>Azure Open AI - Models</a:t>
            </a:r>
          </a:p>
        </p:txBody>
      </p:sp>
      <p:pic>
        <p:nvPicPr>
          <p:cNvPr id="8" name="Picture 7">
            <a:extLst>
              <a:ext uri="{FF2B5EF4-FFF2-40B4-BE49-F238E27FC236}">
                <a16:creationId xmlns:a16="http://schemas.microsoft.com/office/drawing/2014/main" id="{5A9BF3BE-8277-5EF8-ECE8-8B2A98EE5FEE}"/>
              </a:ext>
            </a:extLst>
          </p:cNvPr>
          <p:cNvPicPr>
            <a:picLocks noChangeAspect="1"/>
          </p:cNvPicPr>
          <p:nvPr/>
        </p:nvPicPr>
        <p:blipFill>
          <a:blip r:embed="rId3"/>
          <a:stretch>
            <a:fillRect/>
          </a:stretch>
        </p:blipFill>
        <p:spPr>
          <a:xfrm>
            <a:off x="366620" y="1966453"/>
            <a:ext cx="5729379" cy="423718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C2B5DE09-14AB-31A3-A830-C440B162423A}"/>
              </a:ext>
            </a:extLst>
          </p:cNvPr>
          <p:cNvPicPr>
            <a:picLocks noChangeAspect="1"/>
          </p:cNvPicPr>
          <p:nvPr/>
        </p:nvPicPr>
        <p:blipFill rotWithShape="1">
          <a:blip r:embed="rId4"/>
          <a:srcRect t="1165" b="44715"/>
          <a:stretch/>
        </p:blipFill>
        <p:spPr>
          <a:xfrm>
            <a:off x="6299200" y="1966453"/>
            <a:ext cx="5729379" cy="4056118"/>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749793D2-5FAF-0E4C-F3A3-B716FFA7F010}"/>
              </a:ext>
            </a:extLst>
          </p:cNvPr>
          <p:cNvSpPr txBox="1"/>
          <p:nvPr/>
        </p:nvSpPr>
        <p:spPr>
          <a:xfrm>
            <a:off x="366621" y="768032"/>
            <a:ext cx="10459529" cy="307777"/>
          </a:xfrm>
          <a:prstGeom prst="rect">
            <a:avLst/>
          </a:prstGeom>
          <a:noFill/>
        </p:spPr>
        <p:txBody>
          <a:bodyPr wrap="square">
            <a:spAutoFit/>
          </a:bodyPr>
          <a:lstStyle/>
          <a:p>
            <a:r>
              <a:rPr lang="en-CA" sz="1400" i="1" dirty="0"/>
              <a:t>Model availability varies by region, based on load. Some</a:t>
            </a:r>
          </a:p>
        </p:txBody>
      </p:sp>
      <p:sp>
        <p:nvSpPr>
          <p:cNvPr id="23" name="Title 1">
            <a:extLst>
              <a:ext uri="{FF2B5EF4-FFF2-40B4-BE49-F238E27FC236}">
                <a16:creationId xmlns:a16="http://schemas.microsoft.com/office/drawing/2014/main" id="{F157C618-EBF5-7D9B-C21C-A29B05BCDBE4}"/>
              </a:ext>
            </a:extLst>
          </p:cNvPr>
          <p:cNvSpPr txBox="1">
            <a:spLocks/>
          </p:cNvSpPr>
          <p:nvPr/>
        </p:nvSpPr>
        <p:spPr>
          <a:xfrm>
            <a:off x="2234953" y="1661331"/>
            <a:ext cx="1151628" cy="246221"/>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200" b="0" kern="1200" cap="none" spc="-50" baseline="0">
                <a:ln w="3175">
                  <a:noFill/>
                </a:ln>
                <a:solidFill>
                  <a:schemeClr val="tx2"/>
                </a:solidFill>
                <a:effectLst/>
                <a:latin typeface="+mj-lt"/>
                <a:ea typeface="+mn-ea"/>
                <a:cs typeface="Segoe UI" pitchFamily="34" charset="0"/>
              </a:defRPr>
            </a:lvl1pPr>
          </a:lstStyle>
          <a:p>
            <a:pPr algn="ctr"/>
            <a:r>
              <a:rPr lang="en-CA" sz="1600" dirty="0">
                <a:solidFill>
                  <a:srgbClr val="92D050"/>
                </a:solidFill>
              </a:rPr>
              <a:t>Canada East</a:t>
            </a:r>
          </a:p>
        </p:txBody>
      </p:sp>
      <p:sp>
        <p:nvSpPr>
          <p:cNvPr id="25" name="Title 1">
            <a:extLst>
              <a:ext uri="{FF2B5EF4-FFF2-40B4-BE49-F238E27FC236}">
                <a16:creationId xmlns:a16="http://schemas.microsoft.com/office/drawing/2014/main" id="{CED7D980-48CB-D8F4-1E14-796EDCC02F70}"/>
              </a:ext>
            </a:extLst>
          </p:cNvPr>
          <p:cNvSpPr txBox="1">
            <a:spLocks/>
          </p:cNvSpPr>
          <p:nvPr/>
        </p:nvSpPr>
        <p:spPr>
          <a:xfrm>
            <a:off x="8563039" y="1661331"/>
            <a:ext cx="1151628" cy="246221"/>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200" b="0" kern="1200" cap="none" spc="-50" baseline="0">
                <a:ln w="3175">
                  <a:noFill/>
                </a:ln>
                <a:solidFill>
                  <a:schemeClr val="tx2"/>
                </a:solidFill>
                <a:effectLst/>
                <a:latin typeface="+mj-lt"/>
                <a:ea typeface="+mn-ea"/>
                <a:cs typeface="Segoe UI" pitchFamily="34" charset="0"/>
              </a:defRPr>
            </a:lvl1pPr>
          </a:lstStyle>
          <a:p>
            <a:pPr algn="ctr"/>
            <a:r>
              <a:rPr lang="en-CA" sz="1600" dirty="0">
                <a:solidFill>
                  <a:srgbClr val="92D050"/>
                </a:solidFill>
              </a:rPr>
              <a:t>East US</a:t>
            </a:r>
          </a:p>
        </p:txBody>
      </p:sp>
      <p:cxnSp>
        <p:nvCxnSpPr>
          <p:cNvPr id="34" name="Straight Connector 33">
            <a:extLst>
              <a:ext uri="{FF2B5EF4-FFF2-40B4-BE49-F238E27FC236}">
                <a16:creationId xmlns:a16="http://schemas.microsoft.com/office/drawing/2014/main" id="{25DDF1C1-FA35-CACF-EBBA-806F38640981}"/>
              </a:ext>
              <a:ext uri="{C183D7F6-B498-43B3-948B-1728B52AA6E4}">
                <adec:decorative xmlns:adec="http://schemas.microsoft.com/office/drawing/2017/decorative" val="1"/>
              </a:ext>
            </a:extLst>
          </p:cNvPr>
          <p:cNvCxnSpPr/>
          <p:nvPr/>
        </p:nvCxnSpPr>
        <p:spPr>
          <a:xfrm>
            <a:off x="534000" y="268516"/>
            <a:ext cx="0" cy="345455"/>
          </a:xfrm>
          <a:prstGeom prst="line">
            <a:avLst/>
          </a:prstGeom>
          <a:ln w="57150">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3" name="Rectangle 2">
            <a:extLst>
              <a:ext uri="{FF2B5EF4-FFF2-40B4-BE49-F238E27FC236}">
                <a16:creationId xmlns:a16="http://schemas.microsoft.com/office/drawing/2014/main" id="{4059EC04-67C5-5CD4-6D0B-D1DB6863F0E5}"/>
              </a:ext>
            </a:extLst>
          </p:cNvPr>
          <p:cNvSpPr/>
          <p:nvPr/>
        </p:nvSpPr>
        <p:spPr bwMode="auto">
          <a:xfrm>
            <a:off x="366620" y="4925290"/>
            <a:ext cx="1974798" cy="810491"/>
          </a:xfrm>
          <a:prstGeom prst="rect">
            <a:avLst/>
          </a:prstGeom>
          <a:noFill/>
          <a:ln w="9525" cap="flat" cmpd="sng" algn="ctr">
            <a:solidFill>
              <a:schemeClr val="accent1"/>
            </a:solidFill>
            <a:prstDash val="solid"/>
            <a:round/>
            <a:headEnd type="none" w="med" len="med"/>
            <a:tailEnd type="none" w="med" len="med"/>
          </a:ln>
          <a:effectLst>
            <a:glow rad="101600">
              <a:schemeClr val="accent1">
                <a:satMod val="175000"/>
                <a:alpha val="40000"/>
              </a:schemeClr>
            </a:glow>
          </a:effectLst>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745532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CE708-2EE5-84FD-FA05-C96F7AAA4156}"/>
              </a:ext>
            </a:extLst>
          </p:cNvPr>
          <p:cNvSpPr>
            <a:spLocks noGrp="1"/>
          </p:cNvSpPr>
          <p:nvPr>
            <p:ph type="title"/>
          </p:nvPr>
        </p:nvSpPr>
        <p:spPr>
          <a:xfrm>
            <a:off x="698250" y="199886"/>
            <a:ext cx="5825237" cy="492443"/>
          </a:xfrm>
        </p:spPr>
        <p:txBody>
          <a:bodyPr/>
          <a:lstStyle/>
          <a:p>
            <a:r>
              <a:rPr lang="en-CA" dirty="0"/>
              <a:t>Azure Open AI - Deployments</a:t>
            </a:r>
          </a:p>
        </p:txBody>
      </p:sp>
      <p:sp>
        <p:nvSpPr>
          <p:cNvPr id="4" name="TextBox 3">
            <a:extLst>
              <a:ext uri="{FF2B5EF4-FFF2-40B4-BE49-F238E27FC236}">
                <a16:creationId xmlns:a16="http://schemas.microsoft.com/office/drawing/2014/main" id="{D7CCC8F1-B1FD-629E-1A56-01E51A8D44B2}"/>
              </a:ext>
            </a:extLst>
          </p:cNvPr>
          <p:cNvSpPr txBox="1"/>
          <p:nvPr/>
        </p:nvSpPr>
        <p:spPr>
          <a:xfrm>
            <a:off x="380031" y="770687"/>
            <a:ext cx="11403652" cy="584775"/>
          </a:xfrm>
          <a:prstGeom prst="rect">
            <a:avLst/>
          </a:prstGeom>
          <a:noFill/>
        </p:spPr>
        <p:txBody>
          <a:bodyPr wrap="square">
            <a:spAutoFit/>
          </a:bodyPr>
          <a:lstStyle/>
          <a:p>
            <a:r>
              <a:rPr lang="en-CA" dirty="0"/>
              <a:t>Deployments are instances of a model, deployed as an API that you can access.</a:t>
            </a:r>
          </a:p>
          <a:p>
            <a:r>
              <a:rPr lang="en-CA" sz="1400" i="1" dirty="0"/>
              <a:t>Still uses the same key as the parent OpenAI service but can have its own quota slice.</a:t>
            </a:r>
          </a:p>
        </p:txBody>
      </p:sp>
      <p:pic>
        <p:nvPicPr>
          <p:cNvPr id="6" name="Picture 5">
            <a:extLst>
              <a:ext uri="{FF2B5EF4-FFF2-40B4-BE49-F238E27FC236}">
                <a16:creationId xmlns:a16="http://schemas.microsoft.com/office/drawing/2014/main" id="{83C5571B-3A9B-A936-5020-E672E7128D14}"/>
              </a:ext>
            </a:extLst>
          </p:cNvPr>
          <p:cNvPicPr>
            <a:picLocks noChangeAspect="1"/>
          </p:cNvPicPr>
          <p:nvPr/>
        </p:nvPicPr>
        <p:blipFill>
          <a:blip r:embed="rId3"/>
          <a:stretch>
            <a:fillRect/>
          </a:stretch>
        </p:blipFill>
        <p:spPr>
          <a:xfrm>
            <a:off x="2601448" y="1728670"/>
            <a:ext cx="7395504" cy="4691382"/>
          </a:xfrm>
          <a:prstGeom prst="rect">
            <a:avLst/>
          </a:prstGeom>
          <a:ln>
            <a:noFill/>
          </a:ln>
          <a:effectLst>
            <a:outerShdw blurRad="292100" dist="139700" dir="2700000" algn="tl" rotWithShape="0">
              <a:srgbClr val="333333">
                <a:alpha val="65000"/>
              </a:srgbClr>
            </a:outerShdw>
          </a:effectLst>
        </p:spPr>
      </p:pic>
      <p:cxnSp>
        <p:nvCxnSpPr>
          <p:cNvPr id="7" name="Straight Connector 6">
            <a:extLst>
              <a:ext uri="{FF2B5EF4-FFF2-40B4-BE49-F238E27FC236}">
                <a16:creationId xmlns:a16="http://schemas.microsoft.com/office/drawing/2014/main" id="{FDC7B9AB-49E9-7E99-08D8-75FB32DC5501}"/>
              </a:ext>
              <a:ext uri="{C183D7F6-B498-43B3-948B-1728B52AA6E4}">
                <adec:decorative xmlns:adec="http://schemas.microsoft.com/office/drawing/2017/decorative" val="1"/>
              </a:ext>
            </a:extLst>
          </p:cNvPr>
          <p:cNvCxnSpPr/>
          <p:nvPr/>
        </p:nvCxnSpPr>
        <p:spPr>
          <a:xfrm>
            <a:off x="534000" y="268516"/>
            <a:ext cx="0" cy="345455"/>
          </a:xfrm>
          <a:prstGeom prst="line">
            <a:avLst/>
          </a:prstGeom>
          <a:ln w="57150">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486020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CE708-2EE5-84FD-FA05-C96F7AAA4156}"/>
              </a:ext>
            </a:extLst>
          </p:cNvPr>
          <p:cNvSpPr>
            <a:spLocks noGrp="1"/>
          </p:cNvSpPr>
          <p:nvPr>
            <p:ph type="title"/>
          </p:nvPr>
        </p:nvSpPr>
        <p:spPr>
          <a:xfrm>
            <a:off x="732756" y="195021"/>
            <a:ext cx="5825237" cy="492443"/>
          </a:xfrm>
        </p:spPr>
        <p:txBody>
          <a:bodyPr/>
          <a:lstStyle/>
          <a:p>
            <a:r>
              <a:rPr lang="en-CA" dirty="0"/>
              <a:t>Azure Open AI - Quotas</a:t>
            </a:r>
          </a:p>
        </p:txBody>
      </p:sp>
      <p:pic>
        <p:nvPicPr>
          <p:cNvPr id="12" name="Picture 11">
            <a:extLst>
              <a:ext uri="{FF2B5EF4-FFF2-40B4-BE49-F238E27FC236}">
                <a16:creationId xmlns:a16="http://schemas.microsoft.com/office/drawing/2014/main" id="{C2B5DE09-14AB-31A3-A830-C440B162423A}"/>
              </a:ext>
            </a:extLst>
          </p:cNvPr>
          <p:cNvPicPr>
            <a:picLocks noChangeAspect="1"/>
          </p:cNvPicPr>
          <p:nvPr/>
        </p:nvPicPr>
        <p:blipFill rotWithShape="1">
          <a:blip r:embed="rId3"/>
          <a:srcRect b="44715"/>
          <a:stretch/>
        </p:blipFill>
        <p:spPr>
          <a:xfrm>
            <a:off x="1984076" y="1847905"/>
            <a:ext cx="6429086" cy="464942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D7CCC8F1-B1FD-629E-1A56-01E51A8D44B2}"/>
              </a:ext>
            </a:extLst>
          </p:cNvPr>
          <p:cNvSpPr txBox="1"/>
          <p:nvPr/>
        </p:nvSpPr>
        <p:spPr>
          <a:xfrm>
            <a:off x="380031" y="770687"/>
            <a:ext cx="11403652" cy="584775"/>
          </a:xfrm>
          <a:prstGeom prst="rect">
            <a:avLst/>
          </a:prstGeom>
          <a:noFill/>
        </p:spPr>
        <p:txBody>
          <a:bodyPr wrap="square">
            <a:spAutoFit/>
          </a:bodyPr>
          <a:lstStyle/>
          <a:p>
            <a:r>
              <a:rPr lang="en-CA" dirty="0"/>
              <a:t>Each Model has a certain throughput / capacity that you can use measured in Tokens Per Minute (TPM)</a:t>
            </a:r>
          </a:p>
          <a:p>
            <a:r>
              <a:rPr lang="en-CA" sz="1400" i="1" dirty="0"/>
              <a:t>Note: Throughput is measured </a:t>
            </a:r>
            <a:r>
              <a:rPr lang="en-CA" sz="1400" b="1" i="1" dirty="0"/>
              <a:t>per model / per region </a:t>
            </a:r>
          </a:p>
        </p:txBody>
      </p:sp>
      <p:sp>
        <p:nvSpPr>
          <p:cNvPr id="3" name="Rectangle 2">
            <a:extLst>
              <a:ext uri="{FF2B5EF4-FFF2-40B4-BE49-F238E27FC236}">
                <a16:creationId xmlns:a16="http://schemas.microsoft.com/office/drawing/2014/main" id="{4675BB54-5617-3959-6467-C2329741C172}"/>
              </a:ext>
            </a:extLst>
          </p:cNvPr>
          <p:cNvSpPr/>
          <p:nvPr/>
        </p:nvSpPr>
        <p:spPr bwMode="auto">
          <a:xfrm>
            <a:off x="2242867" y="4910066"/>
            <a:ext cx="3994030" cy="759125"/>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7E0004CC-4F98-CAEE-ABB1-7CED3BC11EC3}"/>
              </a:ext>
            </a:extLst>
          </p:cNvPr>
          <p:cNvCxnSpPr>
            <a:stCxn id="3" idx="3"/>
          </p:cNvCxnSpPr>
          <p:nvPr/>
        </p:nvCxnSpPr>
        <p:spPr>
          <a:xfrm flipV="1">
            <a:off x="6236897" y="4528868"/>
            <a:ext cx="3278039" cy="76076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2507861-B44D-BD3D-9955-BC61699F2775}"/>
              </a:ext>
            </a:extLst>
          </p:cNvPr>
          <p:cNvSpPr txBox="1"/>
          <p:nvPr/>
        </p:nvSpPr>
        <p:spPr>
          <a:xfrm>
            <a:off x="8742631" y="3667093"/>
            <a:ext cx="2930585" cy="646331"/>
          </a:xfrm>
          <a:prstGeom prst="rect">
            <a:avLst/>
          </a:prstGeom>
          <a:noFill/>
        </p:spPr>
        <p:txBody>
          <a:bodyPr wrap="square">
            <a:spAutoFit/>
          </a:bodyPr>
          <a:lstStyle/>
          <a:p>
            <a:r>
              <a:rPr lang="en-CA" sz="1800" i="1" dirty="0"/>
              <a:t>Share the sam</a:t>
            </a:r>
            <a:r>
              <a:rPr lang="en-CA" i="1" dirty="0"/>
              <a:t>e quota limit</a:t>
            </a:r>
          </a:p>
          <a:p>
            <a:r>
              <a:rPr lang="en-CA" i="1" dirty="0"/>
              <a:t>120k TPM /  750 RPM</a:t>
            </a:r>
            <a:endParaRPr lang="en-CA" dirty="0"/>
          </a:p>
        </p:txBody>
      </p:sp>
      <p:cxnSp>
        <p:nvCxnSpPr>
          <p:cNvPr id="9" name="Straight Connector 8">
            <a:extLst>
              <a:ext uri="{FF2B5EF4-FFF2-40B4-BE49-F238E27FC236}">
                <a16:creationId xmlns:a16="http://schemas.microsoft.com/office/drawing/2014/main" id="{6130B146-747C-8850-E632-D05E9DD89CB8}"/>
              </a:ext>
              <a:ext uri="{C183D7F6-B498-43B3-948B-1728B52AA6E4}">
                <adec:decorative xmlns:adec="http://schemas.microsoft.com/office/drawing/2017/decorative" val="1"/>
              </a:ext>
            </a:extLst>
          </p:cNvPr>
          <p:cNvCxnSpPr/>
          <p:nvPr/>
        </p:nvCxnSpPr>
        <p:spPr>
          <a:xfrm>
            <a:off x="534000" y="268516"/>
            <a:ext cx="0" cy="345455"/>
          </a:xfrm>
          <a:prstGeom prst="line">
            <a:avLst/>
          </a:prstGeom>
          <a:ln w="57150">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7196922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9FAAF9A-2344-A2A3-3373-C4254F4F76B5}"/>
              </a:ext>
            </a:extLst>
          </p:cNvPr>
          <p:cNvSpPr>
            <a:spLocks noGrp="1"/>
          </p:cNvSpPr>
          <p:nvPr>
            <p:ph type="ftr" sz="quarter" idx="3"/>
          </p:nvPr>
        </p:nvSpPr>
        <p:spPr>
          <a:xfrm>
            <a:off x="0" y="6538913"/>
            <a:ext cx="4114800" cy="123825"/>
          </a:xfrm>
          <a:prstGeom prst="rect">
            <a:avLst/>
          </a:prstGeom>
        </p:spPr>
        <p:txBody>
          <a:bodyPr vert="horz" lIns="0" tIns="0" rIns="0" bIns="0" rtlCol="0" anchor="ctr">
            <a:spAutoFit/>
          </a:bodyPr>
          <a:lstStyle>
            <a:defPPr>
              <a:defRPr lang="fr-FR"/>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23007AF1-B7CB-170E-2B68-95C66D57ED5D}"/>
              </a:ext>
            </a:extLst>
          </p:cNvPr>
          <p:cNvSpPr>
            <a:spLocks noGrp="1"/>
          </p:cNvSpPr>
          <p:nvPr>
            <p:ph type="sldNum" sz="quarter" idx="4"/>
          </p:nvPr>
        </p:nvSpPr>
        <p:spPr>
          <a:xfrm>
            <a:off x="11787188" y="6538913"/>
            <a:ext cx="404812" cy="123825"/>
          </a:xfrm>
          <a:prstGeom prst="rect">
            <a:avLst/>
          </a:prstGeom>
        </p:spPr>
        <p:txBody>
          <a:bodyPr vert="horz" wrap="square" lIns="0" tIns="0" rIns="0" bIns="0" rtlCol="0" anchor="ctr">
            <a:spAutoFit/>
          </a:bodyPr>
          <a:lstStyle>
            <a:defPPr>
              <a:defRPr lang="fr-FR"/>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7">
            <a:extLst>
              <a:ext uri="{FF2B5EF4-FFF2-40B4-BE49-F238E27FC236}">
                <a16:creationId xmlns:a16="http://schemas.microsoft.com/office/drawing/2014/main" id="{AA7A3054-E28E-DF4E-5975-176C491F17CC}"/>
              </a:ext>
            </a:extLst>
          </p:cNvPr>
          <p:cNvPicPr>
            <a:picLocks noChangeAspect="1"/>
          </p:cNvPicPr>
          <p:nvPr/>
        </p:nvPicPr>
        <p:blipFill>
          <a:blip r:embed="rId3"/>
          <a:stretch>
            <a:fillRect/>
          </a:stretch>
        </p:blipFill>
        <p:spPr>
          <a:xfrm>
            <a:off x="900991" y="3220211"/>
            <a:ext cx="10061276" cy="881931"/>
          </a:xfrm>
          <a:prstGeom prst="rect">
            <a:avLst/>
          </a:prstGeom>
        </p:spPr>
      </p:pic>
      <p:graphicFrame>
        <p:nvGraphicFramePr>
          <p:cNvPr id="3" name="Diagram 2">
            <a:extLst>
              <a:ext uri="{FF2B5EF4-FFF2-40B4-BE49-F238E27FC236}">
                <a16:creationId xmlns:a16="http://schemas.microsoft.com/office/drawing/2014/main" id="{C409CE2F-0A48-47E6-6643-431A3F5119A1}"/>
              </a:ext>
            </a:extLst>
          </p:cNvPr>
          <p:cNvGraphicFramePr/>
          <p:nvPr/>
        </p:nvGraphicFramePr>
        <p:xfrm>
          <a:off x="575093" y="1487258"/>
          <a:ext cx="11321583" cy="15735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E553A307-532C-313C-9918-7E1B76F55D5D}"/>
              </a:ext>
            </a:extLst>
          </p:cNvPr>
          <p:cNvSpPr txBox="1"/>
          <p:nvPr/>
        </p:nvSpPr>
        <p:spPr>
          <a:xfrm>
            <a:off x="615917" y="4898910"/>
            <a:ext cx="11124410" cy="1231106"/>
          </a:xfrm>
          <a:prstGeom prst="rect">
            <a:avLst/>
          </a:prstGeom>
          <a:noFill/>
        </p:spPr>
        <p:txBody>
          <a:bodyPr wrap="square" lIns="0" tIns="0" rIns="0" bIns="0" rtlCol="0">
            <a:spAutoFit/>
          </a:bodyPr>
          <a:lstStyle/>
          <a:p>
            <a:pPr algn="l"/>
            <a:r>
              <a:rPr lang="en-US" sz="2000" dirty="0"/>
              <a:t>1 token is approximately 4 characters or 0.75 words. </a:t>
            </a:r>
          </a:p>
          <a:p>
            <a:pPr algn="l"/>
            <a:endParaRPr lang="en-US" sz="2000" dirty="0"/>
          </a:p>
          <a:p>
            <a:pPr algn="l"/>
            <a:r>
              <a:rPr lang="en-US" sz="2000" dirty="0"/>
              <a:t>Do you know: </a:t>
            </a:r>
          </a:p>
          <a:p>
            <a:pPr algn="l"/>
            <a:r>
              <a:rPr lang="en-US" sz="2000" dirty="0"/>
              <a:t>The collected works of Shakespeare are about 900,000 words or 1.2M tokens.</a:t>
            </a:r>
          </a:p>
        </p:txBody>
      </p:sp>
      <p:sp>
        <p:nvSpPr>
          <p:cNvPr id="8" name="Title 1">
            <a:extLst>
              <a:ext uri="{FF2B5EF4-FFF2-40B4-BE49-F238E27FC236}">
                <a16:creationId xmlns:a16="http://schemas.microsoft.com/office/drawing/2014/main" id="{2CEF32E3-B57B-4155-1184-9B3F35C11694}"/>
              </a:ext>
            </a:extLst>
          </p:cNvPr>
          <p:cNvSpPr txBox="1">
            <a:spLocks/>
          </p:cNvSpPr>
          <p:nvPr/>
        </p:nvSpPr>
        <p:spPr>
          <a:xfrm>
            <a:off x="732757" y="195021"/>
            <a:ext cx="4537983" cy="492443"/>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r>
              <a:rPr lang="en-CA" dirty="0"/>
              <a:t>Azure Open AI - Pricing</a:t>
            </a:r>
          </a:p>
        </p:txBody>
      </p:sp>
      <p:cxnSp>
        <p:nvCxnSpPr>
          <p:cNvPr id="9" name="Straight Connector 8">
            <a:extLst>
              <a:ext uri="{FF2B5EF4-FFF2-40B4-BE49-F238E27FC236}">
                <a16:creationId xmlns:a16="http://schemas.microsoft.com/office/drawing/2014/main" id="{3A974A01-F81C-0E9C-51E0-76B04EF04061}"/>
              </a:ext>
              <a:ext uri="{C183D7F6-B498-43B3-948B-1728B52AA6E4}">
                <adec:decorative xmlns:adec="http://schemas.microsoft.com/office/drawing/2017/decorative" val="1"/>
              </a:ext>
            </a:extLst>
          </p:cNvPr>
          <p:cNvCxnSpPr>
            <a:cxnSpLocks/>
          </p:cNvCxnSpPr>
          <p:nvPr/>
        </p:nvCxnSpPr>
        <p:spPr>
          <a:xfrm>
            <a:off x="534000" y="268516"/>
            <a:ext cx="0" cy="345455"/>
          </a:xfrm>
          <a:prstGeom prst="line">
            <a:avLst/>
          </a:prstGeom>
          <a:ln w="57150">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24856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1AFAD-38AE-D55F-A32A-969C3C1F01D4}"/>
              </a:ext>
            </a:extLst>
          </p:cNvPr>
          <p:cNvSpPr>
            <a:spLocks noGrp="1"/>
          </p:cNvSpPr>
          <p:nvPr>
            <p:ph type="title" idx="4294967295"/>
          </p:nvPr>
        </p:nvSpPr>
        <p:spPr>
          <a:xfrm>
            <a:off x="0" y="3211513"/>
            <a:ext cx="10515600" cy="492125"/>
          </a:xfrm>
        </p:spPr>
        <p:txBody>
          <a:bodyPr/>
          <a:lstStyle/>
          <a:p>
            <a:r>
              <a:rPr lang="en-CA" dirty="0"/>
              <a:t>Why AI ?</a:t>
            </a:r>
          </a:p>
        </p:txBody>
      </p:sp>
    </p:spTree>
    <p:extLst>
      <p:ext uri="{BB962C8B-B14F-4D97-AF65-F5344CB8AC3E}">
        <p14:creationId xmlns:p14="http://schemas.microsoft.com/office/powerpoint/2010/main" val="84703643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0384B-7A2B-5D50-F264-59670A545146}"/>
              </a:ext>
            </a:extLst>
          </p:cNvPr>
          <p:cNvSpPr>
            <a:spLocks noGrp="1"/>
          </p:cNvSpPr>
          <p:nvPr>
            <p:ph type="title"/>
          </p:nvPr>
        </p:nvSpPr>
        <p:spPr>
          <a:xfrm>
            <a:off x="658091" y="457200"/>
            <a:ext cx="10948692" cy="492443"/>
          </a:xfrm>
        </p:spPr>
        <p:txBody>
          <a:bodyPr/>
          <a:lstStyle/>
          <a:p>
            <a:pPr algn="l"/>
            <a:r>
              <a:rPr lang="en-US" dirty="0"/>
              <a:t>Load balancing multiple AOAI Resources</a:t>
            </a:r>
          </a:p>
        </p:txBody>
      </p:sp>
      <p:sp>
        <p:nvSpPr>
          <p:cNvPr id="3" name="Text Placeholder 2">
            <a:extLst>
              <a:ext uri="{FF2B5EF4-FFF2-40B4-BE49-F238E27FC236}">
                <a16:creationId xmlns:a16="http://schemas.microsoft.com/office/drawing/2014/main" id="{CC7CB0D9-55A3-AD13-E429-19EE17F6918B}"/>
              </a:ext>
            </a:extLst>
          </p:cNvPr>
          <p:cNvSpPr>
            <a:spLocks noGrp="1"/>
          </p:cNvSpPr>
          <p:nvPr>
            <p:ph type="body" sz="quarter" idx="4294967295"/>
          </p:nvPr>
        </p:nvSpPr>
        <p:spPr>
          <a:xfrm>
            <a:off x="0" y="6483350"/>
            <a:ext cx="8575675" cy="215900"/>
          </a:xfrm>
        </p:spPr>
        <p:txBody>
          <a:bodyPr/>
          <a:lstStyle/>
          <a:p>
            <a:r>
              <a:rPr lang="en-US" sz="1800" err="1">
                <a:effectLst/>
                <a:latin typeface="Aptos" panose="020B0004020202020204" pitchFamily="34" charset="0"/>
                <a:hlinkClick r:id="rId2"/>
              </a:rPr>
              <a:t>denlai-mshk</a:t>
            </a:r>
            <a:r>
              <a:rPr lang="en-US" sz="1800">
                <a:effectLst/>
                <a:latin typeface="Aptos" panose="020B0004020202020204" pitchFamily="34" charset="0"/>
                <a:hlinkClick r:id="rId2"/>
              </a:rPr>
              <a:t>/</a:t>
            </a:r>
            <a:r>
              <a:rPr lang="en-US" sz="1800" err="1">
                <a:effectLst/>
                <a:latin typeface="Aptos" panose="020B0004020202020204" pitchFamily="34" charset="0"/>
                <a:hlinkClick r:id="rId2"/>
              </a:rPr>
              <a:t>aoai-fwdproxy-funcapp</a:t>
            </a:r>
            <a:r>
              <a:rPr lang="en-US" sz="1800">
                <a:effectLst/>
                <a:latin typeface="Aptos" panose="020B0004020202020204" pitchFamily="34" charset="0"/>
                <a:hlinkClick r:id="rId2"/>
              </a:rPr>
              <a:t> (github.com)</a:t>
            </a:r>
            <a:endParaRPr lang="en-US"/>
          </a:p>
        </p:txBody>
      </p:sp>
      <p:pic>
        <p:nvPicPr>
          <p:cNvPr id="2050" name="Picture 2" descr="concept3">
            <a:extLst>
              <a:ext uri="{FF2B5EF4-FFF2-40B4-BE49-F238E27FC236}">
                <a16:creationId xmlns:a16="http://schemas.microsoft.com/office/drawing/2014/main" id="{D6EC1BD8-ABAC-EB5D-EC20-73D5003A9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558" y="1402301"/>
            <a:ext cx="8325328" cy="4843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1747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19C8-5577-4C89-AF6B-668048344556}"/>
              </a:ext>
            </a:extLst>
          </p:cNvPr>
          <p:cNvSpPr>
            <a:spLocks noGrp="1"/>
          </p:cNvSpPr>
          <p:nvPr>
            <p:ph type="title"/>
          </p:nvPr>
        </p:nvSpPr>
        <p:spPr>
          <a:xfrm>
            <a:off x="468801" y="317496"/>
            <a:ext cx="11018520" cy="553998"/>
          </a:xfrm>
        </p:spPr>
        <p:txBody>
          <a:bodyPr/>
          <a:lstStyle/>
          <a:p>
            <a:r>
              <a:rPr lang="en-US" dirty="0">
                <a:cs typeface="Segoe UI"/>
              </a:rPr>
              <a:t>Enterprise reference architecture.</a:t>
            </a:r>
          </a:p>
        </p:txBody>
      </p:sp>
      <p:sp>
        <p:nvSpPr>
          <p:cNvPr id="47" name="Footer Placeholder 8">
            <a:extLst>
              <a:ext uri="{FF2B5EF4-FFF2-40B4-BE49-F238E27FC236}">
                <a16:creationId xmlns:a16="http://schemas.microsoft.com/office/drawing/2014/main" id="{FC79472A-F03D-4949-9D6B-A4BAF6BAF275}"/>
              </a:ext>
            </a:extLst>
          </p:cNvPr>
          <p:cNvSpPr>
            <a:spLocks noGrp="1"/>
          </p:cNvSpPr>
          <p:nvPr>
            <p:ph type="ftr" sz="quarter" idx="4294967295"/>
          </p:nvPr>
        </p:nvSpPr>
        <p:spPr>
          <a:xfrm>
            <a:off x="0" y="6538913"/>
            <a:ext cx="1012825" cy="123825"/>
          </a:xfrm>
          <a:prstGeom prst="rect">
            <a:avLst/>
          </a:prstGeom>
        </p:spPr>
        <p:txBody>
          <a:bodyPr wrap="none"/>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pic>
        <p:nvPicPr>
          <p:cNvPr id="3" name="Picture 2">
            <a:extLst>
              <a:ext uri="{FF2B5EF4-FFF2-40B4-BE49-F238E27FC236}">
                <a16:creationId xmlns:a16="http://schemas.microsoft.com/office/drawing/2014/main" id="{13D7B64A-0A6A-A3BC-01B6-0CC402A578E9}"/>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343679" y="1334094"/>
            <a:ext cx="11504642" cy="490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94872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6A7A-87A1-B11F-E674-94B7DEFDB1E0}"/>
              </a:ext>
            </a:extLst>
          </p:cNvPr>
          <p:cNvSpPr>
            <a:spLocks noGrp="1"/>
          </p:cNvSpPr>
          <p:nvPr>
            <p:ph type="title"/>
          </p:nvPr>
        </p:nvSpPr>
        <p:spPr>
          <a:xfrm>
            <a:off x="700172" y="3231800"/>
            <a:ext cx="11018520" cy="553998"/>
          </a:xfrm>
        </p:spPr>
        <p:txBody>
          <a:bodyPr/>
          <a:lstStyle/>
          <a:p>
            <a:r>
              <a:rPr lang="en-CA" dirty="0"/>
              <a:t>Fine Tuning and Prompt Engineering</a:t>
            </a:r>
          </a:p>
        </p:txBody>
      </p:sp>
    </p:spTree>
    <p:extLst>
      <p:ext uri="{BB962C8B-B14F-4D97-AF65-F5344CB8AC3E}">
        <p14:creationId xmlns:p14="http://schemas.microsoft.com/office/powerpoint/2010/main" val="32652696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3F165F-9B5D-D510-20C0-02EB86B9DAB3}"/>
              </a:ext>
            </a:extLst>
          </p:cNvPr>
          <p:cNvSpPr txBox="1"/>
          <p:nvPr/>
        </p:nvSpPr>
        <p:spPr>
          <a:xfrm>
            <a:off x="4995537" y="2416629"/>
            <a:ext cx="2200924" cy="923330"/>
          </a:xfrm>
          <a:prstGeom prst="rect">
            <a:avLst/>
          </a:prstGeom>
          <a:noFill/>
        </p:spPr>
        <p:txBody>
          <a:bodyPr wrap="none" lIns="0" tIns="0" rIns="0" bIns="0" rtlCol="0">
            <a:spAutoFit/>
          </a:bodyPr>
          <a:lstStyle/>
          <a:p>
            <a:pPr algn="l"/>
            <a:r>
              <a:rPr lang="en-CA" sz="6000" dirty="0">
                <a:gradFill>
                  <a:gsLst>
                    <a:gs pos="2917">
                      <a:schemeClr val="tx1"/>
                    </a:gs>
                    <a:gs pos="30000">
                      <a:schemeClr val="tx1"/>
                    </a:gs>
                  </a:gsLst>
                  <a:lin ang="5400000" scaled="0"/>
                </a:gradFill>
              </a:rPr>
              <a:t>DEMO</a:t>
            </a:r>
          </a:p>
        </p:txBody>
      </p:sp>
      <p:pic>
        <p:nvPicPr>
          <p:cNvPr id="5" name="Picture 4">
            <a:extLst>
              <a:ext uri="{FF2B5EF4-FFF2-40B4-BE49-F238E27FC236}">
                <a16:creationId xmlns:a16="http://schemas.microsoft.com/office/drawing/2014/main" id="{4995384E-0513-5C2E-53C1-06F890703953}"/>
              </a:ext>
            </a:extLst>
          </p:cNvPr>
          <p:cNvPicPr>
            <a:picLocks noChangeAspect="1"/>
          </p:cNvPicPr>
          <p:nvPr/>
        </p:nvPicPr>
        <p:blipFill>
          <a:blip r:embed="rId3">
            <a:alphaModFix amt="35000"/>
          </a:blip>
          <a:stretch>
            <a:fillRect/>
          </a:stretch>
        </p:blipFill>
        <p:spPr>
          <a:xfrm>
            <a:off x="92870" y="1202515"/>
            <a:ext cx="11868237" cy="4452970"/>
          </a:xfrm>
          <a:prstGeom prst="rect">
            <a:avLst/>
          </a:prstGeom>
        </p:spPr>
      </p:pic>
    </p:spTree>
    <p:extLst>
      <p:ext uri="{BB962C8B-B14F-4D97-AF65-F5344CB8AC3E}">
        <p14:creationId xmlns:p14="http://schemas.microsoft.com/office/powerpoint/2010/main" val="12755119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art, colorfulness, graphics, creativity&#10;&#10;Description automatically generated">
            <a:extLst>
              <a:ext uri="{FF2B5EF4-FFF2-40B4-BE49-F238E27FC236}">
                <a16:creationId xmlns:a16="http://schemas.microsoft.com/office/drawing/2014/main" id="{62E114E5-27F8-50DA-F8B8-64325EC09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6850" y="203200"/>
            <a:ext cx="6451600" cy="6451600"/>
          </a:xfrm>
          <a:prstGeom prst="rect">
            <a:avLst/>
          </a:prstGeom>
        </p:spPr>
      </p:pic>
      <p:sp>
        <p:nvSpPr>
          <p:cNvPr id="10" name="TextBox 9">
            <a:extLst>
              <a:ext uri="{FF2B5EF4-FFF2-40B4-BE49-F238E27FC236}">
                <a16:creationId xmlns:a16="http://schemas.microsoft.com/office/drawing/2014/main" id="{14FD04C7-C3BA-9856-ACE0-74D5FCA3AF4A}"/>
              </a:ext>
            </a:extLst>
          </p:cNvPr>
          <p:cNvSpPr txBox="1"/>
          <p:nvPr/>
        </p:nvSpPr>
        <p:spPr>
          <a:xfrm>
            <a:off x="1489529" y="3128219"/>
            <a:ext cx="5034642" cy="369332"/>
          </a:xfrm>
          <a:prstGeom prst="rect">
            <a:avLst/>
          </a:prstGeom>
          <a:noFill/>
        </p:spPr>
        <p:txBody>
          <a:bodyPr wrap="square">
            <a:spAutoFit/>
          </a:bodyPr>
          <a:lstStyle/>
          <a:p>
            <a:r>
              <a:rPr lang="en-CA" dirty="0"/>
              <a:t>hyper-realistic colorful question mark image</a:t>
            </a:r>
          </a:p>
        </p:txBody>
      </p:sp>
    </p:spTree>
    <p:extLst>
      <p:ext uri="{BB962C8B-B14F-4D97-AF65-F5344CB8AC3E}">
        <p14:creationId xmlns:p14="http://schemas.microsoft.com/office/powerpoint/2010/main" val="3436792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yper-realistic colorful thank you image">
            <a:extLst>
              <a:ext uri="{FF2B5EF4-FFF2-40B4-BE49-F238E27FC236}">
                <a16:creationId xmlns:a16="http://schemas.microsoft.com/office/drawing/2014/main" id="{CA18BEB2-FFDC-DF8C-187A-B43837766930}"/>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l="-3659" r="-3231"/>
          <a:stretch/>
        </p:blipFill>
        <p:spPr bwMode="auto">
          <a:xfrm>
            <a:off x="3035808" y="218496"/>
            <a:ext cx="6291071" cy="58855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1E64C7-227E-EFEE-AB27-9908A0D77AFC}"/>
              </a:ext>
            </a:extLst>
          </p:cNvPr>
          <p:cNvSpPr txBox="1"/>
          <p:nvPr/>
        </p:nvSpPr>
        <p:spPr>
          <a:xfrm>
            <a:off x="4087587" y="6270172"/>
            <a:ext cx="4461328" cy="369332"/>
          </a:xfrm>
          <a:prstGeom prst="rect">
            <a:avLst/>
          </a:prstGeom>
          <a:noFill/>
        </p:spPr>
        <p:txBody>
          <a:bodyPr wrap="square">
            <a:spAutoFit/>
          </a:bodyPr>
          <a:lstStyle/>
          <a:p>
            <a:r>
              <a:rPr lang="en-CA" dirty="0"/>
              <a:t>hyper-realistic colorful thank you image</a:t>
            </a:r>
          </a:p>
        </p:txBody>
      </p:sp>
    </p:spTree>
    <p:extLst>
      <p:ext uri="{BB962C8B-B14F-4D97-AF65-F5344CB8AC3E}">
        <p14:creationId xmlns:p14="http://schemas.microsoft.com/office/powerpoint/2010/main" val="23815002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505AE8-0336-C217-2831-960A4F8D5619}"/>
              </a:ext>
            </a:extLst>
          </p:cNvPr>
          <p:cNvPicPr>
            <a:picLocks noChangeAspect="1"/>
          </p:cNvPicPr>
          <p:nvPr/>
        </p:nvPicPr>
        <p:blipFill>
          <a:blip r:embed="rId2"/>
          <a:stretch>
            <a:fillRect/>
          </a:stretch>
        </p:blipFill>
        <p:spPr>
          <a:xfrm>
            <a:off x="1615632" y="838358"/>
            <a:ext cx="8231374" cy="5301888"/>
          </a:xfrm>
          <a:prstGeom prst="rect">
            <a:avLst/>
          </a:prstGeom>
        </p:spPr>
      </p:pic>
      <p:sp>
        <p:nvSpPr>
          <p:cNvPr id="9" name="Rectangle 8">
            <a:extLst>
              <a:ext uri="{FF2B5EF4-FFF2-40B4-BE49-F238E27FC236}">
                <a16:creationId xmlns:a16="http://schemas.microsoft.com/office/drawing/2014/main" id="{349E4BB1-370A-F18B-97EF-23E2DCB5E98D}"/>
              </a:ext>
            </a:extLst>
          </p:cNvPr>
          <p:cNvSpPr/>
          <p:nvPr/>
        </p:nvSpPr>
        <p:spPr>
          <a:xfrm>
            <a:off x="1373170" y="1735395"/>
            <a:ext cx="8558981" cy="4404851"/>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3898281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878A56-7AFB-8689-9F98-1FC57E7F2C1F}"/>
              </a:ext>
            </a:extLst>
          </p:cNvPr>
          <p:cNvPicPr>
            <a:picLocks noChangeAspect="1"/>
          </p:cNvPicPr>
          <p:nvPr/>
        </p:nvPicPr>
        <p:blipFill>
          <a:blip r:embed="rId2"/>
          <a:stretch>
            <a:fillRect/>
          </a:stretch>
        </p:blipFill>
        <p:spPr>
          <a:xfrm>
            <a:off x="2729695" y="168618"/>
            <a:ext cx="6474058" cy="6648583"/>
          </a:xfrm>
          <a:prstGeom prst="rect">
            <a:avLst/>
          </a:prstGeom>
        </p:spPr>
      </p:pic>
      <p:sp>
        <p:nvSpPr>
          <p:cNvPr id="6" name="Rectangle 5">
            <a:extLst>
              <a:ext uri="{FF2B5EF4-FFF2-40B4-BE49-F238E27FC236}">
                <a16:creationId xmlns:a16="http://schemas.microsoft.com/office/drawing/2014/main" id="{E872C285-AEEC-FCFC-1F3E-448B7169E09C}"/>
              </a:ext>
            </a:extLst>
          </p:cNvPr>
          <p:cNvSpPr/>
          <p:nvPr/>
        </p:nvSpPr>
        <p:spPr>
          <a:xfrm>
            <a:off x="2035957" y="741215"/>
            <a:ext cx="8807968" cy="611678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2342702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A81029-8DA2-439F-0177-A0BA9CF103A6}"/>
              </a:ext>
            </a:extLst>
          </p:cNvPr>
          <p:cNvPicPr>
            <a:picLocks noChangeAspect="1"/>
          </p:cNvPicPr>
          <p:nvPr/>
        </p:nvPicPr>
        <p:blipFill>
          <a:blip r:embed="rId2"/>
          <a:stretch>
            <a:fillRect/>
          </a:stretch>
        </p:blipFill>
        <p:spPr>
          <a:xfrm>
            <a:off x="2600694" y="62128"/>
            <a:ext cx="6429555" cy="6493772"/>
          </a:xfrm>
          <a:prstGeom prst="rect">
            <a:avLst/>
          </a:prstGeom>
        </p:spPr>
      </p:pic>
      <p:sp>
        <p:nvSpPr>
          <p:cNvPr id="6" name="Rectangle 5">
            <a:extLst>
              <a:ext uri="{FF2B5EF4-FFF2-40B4-BE49-F238E27FC236}">
                <a16:creationId xmlns:a16="http://schemas.microsoft.com/office/drawing/2014/main" id="{38026504-C033-CFB0-4807-6DC8B803468D}"/>
              </a:ext>
            </a:extLst>
          </p:cNvPr>
          <p:cNvSpPr/>
          <p:nvPr/>
        </p:nvSpPr>
        <p:spPr>
          <a:xfrm>
            <a:off x="1578068" y="679087"/>
            <a:ext cx="8807968" cy="611678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804490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091C2F-A4A5-6D80-0E57-6A9B3FFA37CB}"/>
              </a:ext>
            </a:extLst>
          </p:cNvPr>
          <p:cNvPicPr>
            <a:picLocks noChangeAspect="1"/>
          </p:cNvPicPr>
          <p:nvPr/>
        </p:nvPicPr>
        <p:blipFill>
          <a:blip r:embed="rId2"/>
          <a:stretch>
            <a:fillRect/>
          </a:stretch>
        </p:blipFill>
        <p:spPr>
          <a:xfrm>
            <a:off x="2631344" y="105452"/>
            <a:ext cx="6709302" cy="6820553"/>
          </a:xfrm>
          <a:prstGeom prst="rect">
            <a:avLst/>
          </a:prstGeom>
        </p:spPr>
      </p:pic>
      <p:sp>
        <p:nvSpPr>
          <p:cNvPr id="4" name="Rectangle 3">
            <a:extLst>
              <a:ext uri="{FF2B5EF4-FFF2-40B4-BE49-F238E27FC236}">
                <a16:creationId xmlns:a16="http://schemas.microsoft.com/office/drawing/2014/main" id="{A64243E6-FEC3-DB62-F3B7-5BA74D9AEBC9}"/>
              </a:ext>
            </a:extLst>
          </p:cNvPr>
          <p:cNvSpPr/>
          <p:nvPr/>
        </p:nvSpPr>
        <p:spPr>
          <a:xfrm>
            <a:off x="2035957" y="741215"/>
            <a:ext cx="8807968" cy="611678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3110092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993821-1723-0075-97D8-00E89A31C9FB}"/>
              </a:ext>
            </a:extLst>
          </p:cNvPr>
          <p:cNvPicPr>
            <a:picLocks noChangeAspect="1"/>
          </p:cNvPicPr>
          <p:nvPr/>
        </p:nvPicPr>
        <p:blipFill>
          <a:blip r:embed="rId2"/>
          <a:stretch>
            <a:fillRect/>
          </a:stretch>
        </p:blipFill>
        <p:spPr>
          <a:xfrm>
            <a:off x="2369408" y="69753"/>
            <a:ext cx="6917160" cy="6718494"/>
          </a:xfrm>
          <a:prstGeom prst="rect">
            <a:avLst/>
          </a:prstGeom>
        </p:spPr>
      </p:pic>
      <p:sp>
        <p:nvSpPr>
          <p:cNvPr id="5" name="Rectangle 4">
            <a:extLst>
              <a:ext uri="{FF2B5EF4-FFF2-40B4-BE49-F238E27FC236}">
                <a16:creationId xmlns:a16="http://schemas.microsoft.com/office/drawing/2014/main" id="{15106FE3-B9A7-A4BE-92BA-AA18A24567D3}"/>
              </a:ext>
            </a:extLst>
          </p:cNvPr>
          <p:cNvSpPr/>
          <p:nvPr/>
        </p:nvSpPr>
        <p:spPr>
          <a:xfrm>
            <a:off x="1229711" y="644423"/>
            <a:ext cx="8807968" cy="611678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74863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9651CC-4CF6-84B3-05C6-B81AF09F80F2}"/>
              </a:ext>
            </a:extLst>
          </p:cNvPr>
          <p:cNvPicPr>
            <a:picLocks noChangeAspect="1"/>
          </p:cNvPicPr>
          <p:nvPr/>
        </p:nvPicPr>
        <p:blipFill>
          <a:blip r:embed="rId2"/>
          <a:stretch>
            <a:fillRect/>
          </a:stretch>
        </p:blipFill>
        <p:spPr>
          <a:xfrm>
            <a:off x="2100115" y="529243"/>
            <a:ext cx="7991769" cy="4598279"/>
          </a:xfrm>
          <a:prstGeom prst="rect">
            <a:avLst/>
          </a:prstGeom>
        </p:spPr>
      </p:pic>
      <p:sp>
        <p:nvSpPr>
          <p:cNvPr id="5" name="Rectangle 4">
            <a:extLst>
              <a:ext uri="{FF2B5EF4-FFF2-40B4-BE49-F238E27FC236}">
                <a16:creationId xmlns:a16="http://schemas.microsoft.com/office/drawing/2014/main" id="{A9483049-E3B4-68C7-DF31-AA86C4A2309C}"/>
              </a:ext>
            </a:extLst>
          </p:cNvPr>
          <p:cNvSpPr/>
          <p:nvPr/>
        </p:nvSpPr>
        <p:spPr>
          <a:xfrm>
            <a:off x="1740990" y="1252493"/>
            <a:ext cx="8807968" cy="543985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622710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3_Azure blac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17776</TotalTime>
  <Words>2756</Words>
  <Application>Microsoft Office PowerPoint</Application>
  <PresentationFormat>Widescreen</PresentationFormat>
  <Paragraphs>348</Paragraphs>
  <Slides>35</Slides>
  <Notes>22</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Aptos</vt:lpstr>
      <vt:lpstr>Arial</vt:lpstr>
      <vt:lpstr>Calibri</vt:lpstr>
      <vt:lpstr>Inter</vt:lpstr>
      <vt:lpstr>Roboto Mono</vt:lpstr>
      <vt:lpstr>Segoe Pro Semibold</vt:lpstr>
      <vt:lpstr>Segoe UI</vt:lpstr>
      <vt:lpstr>Segoe UI </vt:lpstr>
      <vt:lpstr>Segoe UI Semibold</vt:lpstr>
      <vt:lpstr>Segoe UI Variable</vt:lpstr>
      <vt:lpstr>Wingdings</vt:lpstr>
      <vt:lpstr>3_Azure black</vt:lpstr>
      <vt:lpstr>AI for Developers</vt:lpstr>
      <vt:lpstr>PowerPoint Presentation</vt:lpstr>
      <vt:lpstr>Why AI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landscape… </vt:lpstr>
      <vt:lpstr>PowerPoint Presentation</vt:lpstr>
      <vt:lpstr>PowerPoint Presentation</vt:lpstr>
      <vt:lpstr>Azure OpenAI Service</vt:lpstr>
      <vt:lpstr>PowerPoint Presentation</vt:lpstr>
      <vt:lpstr>Azure Open AI - APIs</vt:lpstr>
      <vt:lpstr>PowerPoint Presentation</vt:lpstr>
      <vt:lpstr>Azure AI landscape</vt:lpstr>
      <vt:lpstr>End-to-end application platform for intelligent apps</vt:lpstr>
      <vt:lpstr>For the developer in you… </vt:lpstr>
      <vt:lpstr>Starting your Azure Open AI journey</vt:lpstr>
      <vt:lpstr>Azure Open AI - Models</vt:lpstr>
      <vt:lpstr>Azure Open AI - Deployments</vt:lpstr>
      <vt:lpstr>Azure Open AI - Quotas</vt:lpstr>
      <vt:lpstr>PowerPoint Presentation</vt:lpstr>
      <vt:lpstr>Load balancing multiple AOAI Resources</vt:lpstr>
      <vt:lpstr>Enterprise reference architecture.</vt:lpstr>
      <vt:lpstr>Fine Tuning and Prompt Engineering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Developers</dc:title>
  <dc:creator>Alex Drenea</dc:creator>
  <cp:lastModifiedBy>Alex Drenea</cp:lastModifiedBy>
  <cp:revision>2</cp:revision>
  <dcterms:created xsi:type="dcterms:W3CDTF">2023-01-31T17:05:21Z</dcterms:created>
  <dcterms:modified xsi:type="dcterms:W3CDTF">2023-11-30T21:53:37Z</dcterms:modified>
</cp:coreProperties>
</file>